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71" r:id="rId10"/>
    <p:sldId id="272" r:id="rId11"/>
    <p:sldId id="257" r:id="rId12"/>
    <p:sldId id="263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4669" autoAdjust="0"/>
  </p:normalViewPr>
  <p:slideViewPr>
    <p:cSldViewPr>
      <p:cViewPr>
        <p:scale>
          <a:sx n="82" d="100"/>
          <a:sy n="82" d="100"/>
        </p:scale>
        <p:origin x="-984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spc-samara.r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543800" cy="2593975"/>
          </a:xfrm>
        </p:spPr>
        <p:txBody>
          <a:bodyPr/>
          <a:lstStyle/>
          <a:p>
            <a:pPr algn="ctr"/>
            <a:r>
              <a:rPr lang="ru-RU" dirty="0"/>
              <a:t>Подростковый </a:t>
            </a:r>
            <a:r>
              <a:rPr lang="ru-RU" dirty="0" smtClean="0"/>
              <a:t>возраст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774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124200" cy="312115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76" y="188640"/>
            <a:ext cx="4392488" cy="24695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80928"/>
            <a:ext cx="4572000" cy="30518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57665"/>
            <a:ext cx="4163616" cy="23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0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pPr algn="ctr"/>
            <a:r>
              <a:rPr lang="ru-RU" dirty="0"/>
              <a:t>Поведение подростка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Любознательность</a:t>
            </a:r>
          </a:p>
          <a:p>
            <a:r>
              <a:rPr lang="ru-RU" sz="2000" dirty="0">
                <a:solidFill>
                  <a:srgbClr val="000000"/>
                </a:solidFill>
              </a:rPr>
              <a:t>Развитие самосознания, формирование идеала </a:t>
            </a:r>
            <a:r>
              <a:rPr lang="ru-RU" sz="2000" dirty="0" smtClean="0">
                <a:solidFill>
                  <a:srgbClr val="000000"/>
                </a:solidFill>
              </a:rPr>
              <a:t>личности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Потребность в самоутверждении и самосовершенствовании в деятельности, имеющий личностный смысл. </a:t>
            </a:r>
            <a:r>
              <a:rPr lang="ru-RU" sz="2000" dirty="0" smtClean="0">
                <a:solidFill>
                  <a:srgbClr val="000000"/>
                </a:solidFill>
              </a:rPr>
              <a:t>Самоопределение</a:t>
            </a:r>
            <a:endParaRPr lang="ru-RU" sz="2000" dirty="0" smtClean="0"/>
          </a:p>
          <a:p>
            <a:r>
              <a:rPr lang="ru-RU" sz="2000" dirty="0" smtClean="0"/>
              <a:t>Ложь</a:t>
            </a:r>
            <a:endParaRPr lang="ru-RU" sz="2000" dirty="0"/>
          </a:p>
          <a:p>
            <a:r>
              <a:rPr lang="ru-RU" sz="2000" dirty="0"/>
              <a:t>Пропуски уроков</a:t>
            </a:r>
          </a:p>
          <a:p>
            <a:r>
              <a:rPr lang="ru-RU" sz="2000" dirty="0"/>
              <a:t>Курение, употребление </a:t>
            </a:r>
            <a:r>
              <a:rPr lang="ru-RU" sz="2000" dirty="0" smtClean="0"/>
              <a:t>алкоголя</a:t>
            </a:r>
          </a:p>
          <a:p>
            <a:r>
              <a:rPr lang="ru-RU" sz="2000" dirty="0" smtClean="0"/>
              <a:t>Авторитет сверстников</a:t>
            </a:r>
            <a:endParaRPr lang="ru-RU" sz="2000" dirty="0"/>
          </a:p>
          <a:p>
            <a:r>
              <a:rPr lang="ru-RU" sz="2000" dirty="0"/>
              <a:t>Воровство</a:t>
            </a:r>
          </a:p>
          <a:p>
            <a:r>
              <a:rPr lang="ru-RU" sz="2000" dirty="0"/>
              <a:t>Самовольный уход из дома</a:t>
            </a:r>
          </a:p>
          <a:p>
            <a:r>
              <a:rPr lang="ru-RU" sz="2000" dirty="0"/>
              <a:t>Эксперименты с внешним видом</a:t>
            </a:r>
          </a:p>
          <a:p>
            <a:r>
              <a:rPr lang="ru-RU" sz="2000" dirty="0"/>
              <a:t>Рискованное поведение</a:t>
            </a:r>
          </a:p>
          <a:p>
            <a:r>
              <a:rPr lang="ru-RU" sz="2000" dirty="0"/>
              <a:t>«Плохие» компании</a:t>
            </a:r>
          </a:p>
          <a:p>
            <a:r>
              <a:rPr lang="ru-RU" sz="2000" dirty="0"/>
              <a:t>Эксперименты с питанием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44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FC9B37-4B4A-49AF-A10A-3883216C0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0008A2-9BDA-4D6A-82E5-B2E798E8C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Подросток = эмоция</a:t>
            </a:r>
          </a:p>
          <a:p>
            <a:r>
              <a:rPr lang="ru-RU" dirty="0"/>
              <a:t>Большие рамки – большее сопротивление</a:t>
            </a:r>
          </a:p>
          <a:p>
            <a:r>
              <a:rPr lang="ru-RU" dirty="0"/>
              <a:t>Подросток живёт здесь и сейчас</a:t>
            </a:r>
          </a:p>
          <a:p>
            <a:r>
              <a:rPr lang="ru-RU" dirty="0"/>
              <a:t>Мнение родителя </a:t>
            </a:r>
            <a:r>
              <a:rPr lang="en-US" dirty="0"/>
              <a:t>&lt;</a:t>
            </a:r>
            <a:r>
              <a:rPr lang="ru-RU" dirty="0"/>
              <a:t> мнения сверстника</a:t>
            </a:r>
          </a:p>
          <a:p>
            <a:r>
              <a:rPr lang="ru-RU" dirty="0"/>
              <a:t>Все проходит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42C4AC-F7AB-4076-B55A-40BE3187A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72068"/>
            <a:ext cx="4778896" cy="318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2822" y="1988840"/>
            <a:ext cx="7659687" cy="1168400"/>
          </a:xfrm>
        </p:spPr>
        <p:txBody>
          <a:bodyPr/>
          <a:lstStyle/>
          <a:p>
            <a:pPr algn="ctr"/>
            <a:r>
              <a:rPr lang="ru-RU" dirty="0"/>
              <a:t>Спасибо за внимание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5301208"/>
            <a:ext cx="6698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Дополнительную информацию Вы можете найти на сайте Центра </a:t>
            </a:r>
          </a:p>
          <a:p>
            <a:pPr algn="ctr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rspc-samara.ru</a:t>
            </a: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6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922114"/>
          </a:xfrm>
        </p:spPr>
        <p:txBody>
          <a:bodyPr/>
          <a:lstStyle/>
          <a:p>
            <a:pPr algn="ctr"/>
            <a:r>
              <a:rPr lang="ru-RU" dirty="0"/>
              <a:t>Потребности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8" y="908720"/>
            <a:ext cx="6988639" cy="5540328"/>
          </a:xfrm>
        </p:spPr>
      </p:pic>
      <p:sp>
        <p:nvSpPr>
          <p:cNvPr id="6" name="Стрелка вправо 5"/>
          <p:cNvSpPr/>
          <p:nvPr/>
        </p:nvSpPr>
        <p:spPr>
          <a:xfrm>
            <a:off x="1043608" y="4581128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5940152" y="3914598"/>
            <a:ext cx="122413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Ведущая деятельность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7855" y="4221088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7-10 лет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7855" y="5013176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 11-15 лет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7855" y="5877272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15-17 лет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14056" y="1663282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эмоциональное общение со взрослыми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14056" y="2503984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предметно-</a:t>
            </a:r>
            <a:r>
              <a:rPr lang="ru-RU" dirty="0" err="1">
                <a:solidFill>
                  <a:schemeClr val="dk1"/>
                </a:solidFill>
              </a:rPr>
              <a:t>манипулятивная</a:t>
            </a:r>
            <a:r>
              <a:rPr lang="ru-RU" dirty="0">
                <a:solidFill>
                  <a:schemeClr val="dk1"/>
                </a:solidFill>
              </a:rPr>
              <a:t> деятельность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14056" y="3354693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сюжетно-ролевая игра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14056" y="4221088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учебно-познавательная деятельность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14056" y="5013176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общение со сверстниками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14056" y="5877272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общение со взрослым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7855" y="2503984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1-3 года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7855" y="1663282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0-1 год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7855" y="3354693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3-7 лет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3779912" y="1898069"/>
            <a:ext cx="792088" cy="106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793367" y="6112059"/>
            <a:ext cx="792088" cy="106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779912" y="2738771"/>
            <a:ext cx="792088" cy="106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779912" y="3589480"/>
            <a:ext cx="792088" cy="106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779912" y="4455875"/>
            <a:ext cx="792088" cy="106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793367" y="5247963"/>
            <a:ext cx="792088" cy="106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6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Принятие и самоутверждение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1619672" y="2167271"/>
            <a:ext cx="2664296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Класс/школа</a:t>
            </a:r>
          </a:p>
        </p:txBody>
      </p:sp>
      <p:sp>
        <p:nvSpPr>
          <p:cNvPr id="7" name="Овал 6"/>
          <p:cNvSpPr/>
          <p:nvPr/>
        </p:nvSpPr>
        <p:spPr>
          <a:xfrm>
            <a:off x="4283968" y="2167271"/>
            <a:ext cx="2664296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Семья</a:t>
            </a:r>
          </a:p>
        </p:txBody>
      </p:sp>
      <p:sp>
        <p:nvSpPr>
          <p:cNvPr id="8" name="Овал 7"/>
          <p:cNvSpPr/>
          <p:nvPr/>
        </p:nvSpPr>
        <p:spPr>
          <a:xfrm>
            <a:off x="2959325" y="4077072"/>
            <a:ext cx="2664296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«негатив»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267732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Успехи в учебе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Спортивные достижения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Активная внеурочная деятельность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6256" y="2353961"/>
            <a:ext cx="21537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Активное участие в принятии решений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Общение на «равных»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472514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Интернет сообщества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Компьютерные игры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 Игры </a:t>
            </a:r>
            <a:r>
              <a:rPr lang="en-US" dirty="0"/>
              <a:t>online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«Плохие компании»</a:t>
            </a:r>
          </a:p>
        </p:txBody>
      </p:sp>
    </p:spTree>
    <p:extLst>
      <p:ext uri="{BB962C8B-B14F-4D97-AF65-F5344CB8AC3E}">
        <p14:creationId xmlns:p14="http://schemas.microsoft.com/office/powerpoint/2010/main" val="41598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Физиология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421023"/>
            <a:ext cx="3888432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Развитие эндокринной системы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834307"/>
            <a:ext cx="3888432" cy="27999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частые головные боли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бессонница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повышенная утомляемость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сложности с аппетитом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нестабильное артериальное давление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снижение внимательности и отсутствие концентрации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1268760"/>
            <a:ext cx="3888432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Период активного роста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411760" y="206084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988022" y="206084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051720" y="3393131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55976" y="2420888"/>
            <a:ext cx="3888432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Изменения внешности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5988022" y="3393131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55976" y="3834307"/>
            <a:ext cx="3888432" cy="27999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отторжение своего внешнего вида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сравнение своей внешности со сверстниками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1008112"/>
          </a:xfrm>
        </p:spPr>
        <p:txBody>
          <a:bodyPr/>
          <a:lstStyle/>
          <a:p>
            <a:r>
              <a:rPr lang="ru-RU" dirty="0" smtClean="0"/>
              <a:t>Социальная среда подростка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7776864" cy="525658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u="sng" dirty="0">
                <a:solidFill>
                  <a:srgbClr val="3E0202"/>
                </a:solidFill>
                <a:latin typeface="Verdana"/>
              </a:rPr>
              <a:t>Какая среда обитания наиболее оптимальна для современных подростков? Что помогает и что мешает им полностью реализовать свои </a:t>
            </a:r>
            <a:r>
              <a:rPr lang="ru-RU" u="sng" dirty="0" smtClean="0">
                <a:solidFill>
                  <a:srgbClr val="3E0202"/>
                </a:solidFill>
                <a:latin typeface="Verdana"/>
              </a:rPr>
              <a:t>возможности?</a:t>
            </a:r>
          </a:p>
          <a:p>
            <a:r>
              <a:rPr lang="ru-RU" b="1" dirty="0" smtClean="0">
                <a:solidFill>
                  <a:srgbClr val="3E0202"/>
                </a:solidFill>
                <a:latin typeface="Verdana"/>
              </a:rPr>
              <a:t>Семья</a:t>
            </a:r>
            <a:r>
              <a:rPr lang="ru-RU" dirty="0" smtClean="0">
                <a:solidFill>
                  <a:srgbClr val="3E0202"/>
                </a:solidFill>
                <a:latin typeface="Verdana"/>
              </a:rPr>
              <a:t> </a:t>
            </a:r>
            <a:r>
              <a:rPr lang="ru-RU" sz="1600" dirty="0" smtClean="0">
                <a:solidFill>
                  <a:srgbClr val="3E0202"/>
                </a:solidFill>
                <a:latin typeface="Verdana"/>
              </a:rPr>
              <a:t>(</a:t>
            </a:r>
            <a:r>
              <a:rPr lang="ru-RU" sz="1600" dirty="0">
                <a:solidFill>
                  <a:srgbClr val="3E0202"/>
                </a:solidFill>
                <a:latin typeface="Verdana"/>
              </a:rPr>
              <a:t>далеко не в каждой семье родители готовы считаться с мнением ребёнка, его интересами и увлечениями, дать ему практический опыт преодоления разнообразных трудностей, помочь реализовать тот образ жизни, который подросток считает для себя </a:t>
            </a:r>
            <a:r>
              <a:rPr lang="ru-RU" sz="1600" dirty="0" smtClean="0">
                <a:solidFill>
                  <a:srgbClr val="3E0202"/>
                </a:solidFill>
                <a:latin typeface="Verdana"/>
              </a:rPr>
              <a:t>оптимальным)</a:t>
            </a:r>
          </a:p>
          <a:p>
            <a:pPr marL="114300" indent="0">
              <a:buNone/>
            </a:pPr>
            <a:endParaRPr lang="ru-RU" sz="1600" dirty="0" smtClean="0">
              <a:solidFill>
                <a:srgbClr val="3E0202"/>
              </a:solidFill>
              <a:latin typeface="Verdana"/>
            </a:endParaRPr>
          </a:p>
          <a:p>
            <a:r>
              <a:rPr lang="ru-RU" b="1" dirty="0" smtClean="0">
                <a:solidFill>
                  <a:srgbClr val="3E0202"/>
                </a:solidFill>
                <a:latin typeface="Verdana"/>
              </a:rPr>
              <a:t>Школа</a:t>
            </a:r>
            <a:r>
              <a:rPr lang="ru-RU" dirty="0" smtClean="0">
                <a:solidFill>
                  <a:srgbClr val="3E0202"/>
                </a:solidFill>
                <a:latin typeface="Verdana"/>
              </a:rPr>
              <a:t> (</a:t>
            </a:r>
            <a:r>
              <a:rPr lang="ru-RU" sz="1600" dirty="0" smtClean="0">
                <a:solidFill>
                  <a:srgbClr val="3E0202"/>
                </a:solidFill>
                <a:latin typeface="Verdana"/>
              </a:rPr>
              <a:t>Подростковое </a:t>
            </a:r>
            <a:r>
              <a:rPr lang="ru-RU" sz="1600" dirty="0">
                <a:solidFill>
                  <a:srgbClr val="3E0202"/>
                </a:solidFill>
                <a:latin typeface="Verdana"/>
              </a:rPr>
              <a:t>стремление изменить окружающий мир реализуется здесь, в основном, через дни дублёра, когда ученики на день «заменяют» учителей и администрацию школы. Деятельность школьных организаций и советов старшеклассников редко сколь-нибудь заметно изменяет привычную школьную жизнь, преобразуя её под потребности </a:t>
            </a:r>
            <a:r>
              <a:rPr lang="ru-RU" sz="1600" dirty="0" smtClean="0">
                <a:solidFill>
                  <a:srgbClr val="3E0202"/>
                </a:solidFill>
                <a:latin typeface="Verdana"/>
              </a:rPr>
              <a:t>подростков).</a:t>
            </a:r>
          </a:p>
        </p:txBody>
      </p:sp>
    </p:spTree>
    <p:extLst>
      <p:ext uri="{BB962C8B-B14F-4D97-AF65-F5344CB8AC3E}">
        <p14:creationId xmlns:p14="http://schemas.microsoft.com/office/powerpoint/2010/main" val="361119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65E9C"/>
                </a:solidFill>
              </a:rPr>
              <a:t>Социальная среда подростка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DA023"/>
              </a:buClr>
            </a:pPr>
            <a:r>
              <a:rPr lang="ru-RU" b="1" dirty="0">
                <a:solidFill>
                  <a:srgbClr val="3E0202"/>
                </a:solidFill>
                <a:latin typeface="Verdana"/>
              </a:rPr>
              <a:t>Улица</a:t>
            </a:r>
            <a:r>
              <a:rPr lang="ru-RU" sz="1500" dirty="0">
                <a:solidFill>
                  <a:srgbClr val="3E0202"/>
                </a:solidFill>
                <a:latin typeface="Verdana"/>
              </a:rPr>
              <a:t> </a:t>
            </a:r>
            <a:r>
              <a:rPr lang="ru-RU" sz="1600" dirty="0">
                <a:solidFill>
                  <a:srgbClr val="3E0202"/>
                </a:solidFill>
                <a:latin typeface="Verdana"/>
              </a:rPr>
              <a:t>(Самое свободное и самое притягательное место для подростков. Здесь нет контроля взрослых и можно пытаться показать свою «крутизну» и пренебрежение к запретам. Улица предоставляет возможность различных приключений и опасностей, формирует у подростков такие важнейшие качества как групповое взаимодействие, ответственность за свои слова и поступки, даёт опыт принятия самостоятельных решений. Вместе с тем, для тех, кто ещё не научился противостоять соблазнам, уличные пробы табака и алкоголя могут стать началом страшного пути к смертельной зависимости). </a:t>
            </a:r>
          </a:p>
          <a:p>
            <a:pPr lvl="0">
              <a:buClr>
                <a:srgbClr val="FDA023"/>
              </a:buClr>
            </a:pPr>
            <a:r>
              <a:rPr lang="ru-RU" b="1" dirty="0">
                <a:solidFill>
                  <a:srgbClr val="3E0202"/>
                </a:solidFill>
                <a:latin typeface="Verdana"/>
              </a:rPr>
              <a:t>Клубы/кружки/секции</a:t>
            </a:r>
            <a:r>
              <a:rPr lang="ru-RU" sz="1500" dirty="0">
                <a:solidFill>
                  <a:srgbClr val="3E0202"/>
                </a:solidFill>
                <a:latin typeface="Verdana"/>
              </a:rPr>
              <a:t> </a:t>
            </a:r>
            <a:r>
              <a:rPr lang="ru-RU" sz="1600" dirty="0">
                <a:solidFill>
                  <a:srgbClr val="3E0202"/>
                </a:solidFill>
                <a:latin typeface="Verdana"/>
              </a:rPr>
              <a:t>(Они занимают досуг, отвлекают от поиска приключений на улице, но далеко не всегда формируют у подростков устойчивую социально-ориентированную жизненную позицию, способную влиять на его поступки вне клубных стен)</a:t>
            </a:r>
            <a:endParaRPr lang="ru-RU" sz="1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45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Джунгли или социальная среда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104456" cy="307834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24944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7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pPr algn="ctr"/>
            <a:r>
              <a:rPr lang="ru-RU" sz="4000" dirty="0" smtClean="0"/>
              <a:t>Какими Вы видите своих детей?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03388"/>
            <a:ext cx="3511247" cy="17281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4"/>
            <a:ext cx="3816424" cy="2862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4283968" cy="28816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44" y="4221088"/>
            <a:ext cx="3690156" cy="220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36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362</TotalTime>
  <Words>434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Соседство</vt:lpstr>
      <vt:lpstr>Подростковый возраст</vt:lpstr>
      <vt:lpstr>Потребности</vt:lpstr>
      <vt:lpstr>Ведущая деятельность</vt:lpstr>
      <vt:lpstr>Принятие и самоутверждение</vt:lpstr>
      <vt:lpstr>Физиология</vt:lpstr>
      <vt:lpstr>Социальная среда подростка</vt:lpstr>
      <vt:lpstr>Социальная среда подростка</vt:lpstr>
      <vt:lpstr>Джунгли или социальная среда</vt:lpstr>
      <vt:lpstr>Какими Вы видите своих детей?</vt:lpstr>
      <vt:lpstr>Презентация PowerPoint</vt:lpstr>
      <vt:lpstr>Поведение подростка</vt:lpstr>
      <vt:lpstr>Основные выводы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Подростковый кризис</dc:title>
  <dc:creator>Шарапова</dc:creator>
  <cp:lastModifiedBy>Татьяна</cp:lastModifiedBy>
  <cp:revision>23</cp:revision>
  <cp:lastPrinted>2019-02-22T11:00:44Z</cp:lastPrinted>
  <dcterms:created xsi:type="dcterms:W3CDTF">2019-02-22T06:29:21Z</dcterms:created>
  <dcterms:modified xsi:type="dcterms:W3CDTF">2019-04-24T06:10:51Z</dcterms:modified>
</cp:coreProperties>
</file>