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3" r:id="rId3"/>
    <p:sldId id="264" r:id="rId4"/>
    <p:sldId id="279" r:id="rId5"/>
    <p:sldId id="277" r:id="rId6"/>
    <p:sldId id="266" r:id="rId7"/>
    <p:sldId id="267" r:id="rId8"/>
    <p:sldId id="268" r:id="rId9"/>
    <p:sldId id="271" r:id="rId10"/>
    <p:sldId id="275" r:id="rId11"/>
    <p:sldId id="276" r:id="rId12"/>
    <p:sldId id="278" r:id="rId13"/>
    <p:sldId id="270" r:id="rId14"/>
    <p:sldId id="269" r:id="rId15"/>
    <p:sldId id="273" r:id="rId16"/>
    <p:sldId id="280" r:id="rId17"/>
    <p:sldId id="281" r:id="rId18"/>
    <p:sldId id="28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5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media/image16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3" Target="../media/image19.jpeg" Type="http://schemas.openxmlformats.org/officeDocument/2006/relationships/image"/><Relationship Id="rId2" Target="../media/image18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20.pn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3" Target="../media/image22.jpeg" Type="http://schemas.openxmlformats.org/officeDocument/2006/relationships/image"/><Relationship Id="rId2" Target="../media/image21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3" Target="../media/image24.png" Type="http://schemas.openxmlformats.org/officeDocument/2006/relationships/image"/><Relationship Id="rId2" Target="../media/image23.jpeg" Type="http://schemas.openxmlformats.org/officeDocument/2006/relationships/image"/><Relationship Id="rId1" Target="../slideLayouts/slideLayout5.xml" Type="http://schemas.openxmlformats.org/officeDocument/2006/relationships/slideLayout"/><Relationship Id="rId4" Target="../media/image25.jpeg" Type="http://schemas.openxmlformats.org/officeDocument/2006/relationships/image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 ?><Relationships xmlns="http://schemas.openxmlformats.org/package/2006/relationships"><Relationship Id="rId3" Target="../media/image28.jpeg" Type="http://schemas.openxmlformats.org/officeDocument/2006/relationships/image"/><Relationship Id="rId2" Target="../media/image27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30.jpeg" Type="http://schemas.openxmlformats.org/officeDocument/2006/relationships/image"/><Relationship Id="rId4" Target="../media/image29.jpeg" Type="http://schemas.openxmlformats.org/officeDocument/2006/relationships/image"/></Relationships>
</file>

<file path=ppt/slides/_rels/slide17.xml.rels><?xml version="1.0" encoding="UTF-8" standalone="yes" ?><Relationships xmlns="http://schemas.openxmlformats.org/package/2006/relationships"><Relationship Id="rId3" Target="../media/image32.jpeg" Type="http://schemas.openxmlformats.org/officeDocument/2006/relationships/image"/><Relationship Id="rId2" Target="../media/image31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34.jpeg" Type="http://schemas.openxmlformats.org/officeDocument/2006/relationships/image"/><Relationship Id="rId4" Target="../media/image33.jpeg" Type="http://schemas.openxmlformats.org/officeDocument/2006/relationships/image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5.xml" Type="http://schemas.openxmlformats.org/officeDocument/2006/relationships/slideLayout"/><Relationship Id="rId5" Target="../media/image5.jpeg" Type="http://schemas.openxmlformats.org/officeDocument/2006/relationships/image"/><Relationship Id="rId4" Target="../media/image4.jpeg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8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5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392381"/>
            <a:ext cx="7766936" cy="3117273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ГБОУ СОШ пос. Ленинский 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340" y="301335"/>
            <a:ext cx="8177260" cy="3044537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01835" y="4707082"/>
            <a:ext cx="4972168" cy="1589808"/>
          </a:xfrm>
        </p:spPr>
        <p:txBody>
          <a:bodyPr>
            <a:normAutofit/>
          </a:bodyPr>
          <a:lstStyle/>
          <a:p>
            <a:pPr algn="ctr"/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51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3416" y="705394"/>
            <a:ext cx="3579223" cy="3718559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Демонстрационная  работа </a:t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«Активность мышц </a:t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и электромиография»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690" y="5360123"/>
            <a:ext cx="8596312" cy="149787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254" y="-108494"/>
            <a:ext cx="5105157" cy="538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20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76050" y="0"/>
            <a:ext cx="5658749" cy="631952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Демонстрационная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         работа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   «Ритмы мозга и 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спектральный анализ ЭЭГ»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8445" y="170596"/>
            <a:ext cx="5051266" cy="35193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2839" y="2735534"/>
            <a:ext cx="5554026" cy="5875972"/>
          </a:xfrm>
          <a:prstGeom prst="rect">
            <a:avLst/>
          </a:prstGeom>
        </p:spPr>
      </p:pic>
      <p:grpSp>
        <p:nvGrpSpPr>
          <p:cNvPr id="8" name="Group 3284"/>
          <p:cNvGrpSpPr/>
          <p:nvPr/>
        </p:nvGrpSpPr>
        <p:grpSpPr>
          <a:xfrm>
            <a:off x="91692" y="3971695"/>
            <a:ext cx="6651625" cy="3044825"/>
            <a:chOff x="0" y="0"/>
            <a:chExt cx="6652260" cy="3045689"/>
          </a:xfrm>
        </p:grpSpPr>
        <p:pic>
          <p:nvPicPr>
            <p:cNvPr id="9" name="Picture 59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0" y="155448"/>
              <a:ext cx="2851404" cy="2651760"/>
            </a:xfrm>
            <a:prstGeom prst="rect">
              <a:avLst/>
            </a:prstGeom>
          </p:spPr>
        </p:pic>
        <p:sp>
          <p:nvSpPr>
            <p:cNvPr id="10" name="Shape 75"/>
            <p:cNvSpPr/>
            <p:nvPr/>
          </p:nvSpPr>
          <p:spPr>
            <a:xfrm>
              <a:off x="0" y="3044952"/>
              <a:ext cx="2850896" cy="0"/>
            </a:xfrm>
            <a:custGeom>
              <a:avLst/>
              <a:gdLst/>
              <a:ahLst/>
              <a:cxnLst/>
              <a:rect l="0" t="0" r="0" b="0"/>
              <a:pathLst>
                <a:path w="2850896">
                  <a:moveTo>
                    <a:pt x="0" y="0"/>
                  </a:moveTo>
                  <a:lnTo>
                    <a:pt x="2850896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76"/>
            <p:cNvSpPr/>
            <p:nvPr/>
          </p:nvSpPr>
          <p:spPr>
            <a:xfrm>
              <a:off x="0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77"/>
            <p:cNvSpPr/>
            <p:nvPr/>
          </p:nvSpPr>
          <p:spPr>
            <a:xfrm>
              <a:off x="2851404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78"/>
            <p:cNvSpPr/>
            <p:nvPr/>
          </p:nvSpPr>
          <p:spPr>
            <a:xfrm>
              <a:off x="704088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79"/>
            <p:cNvSpPr/>
            <p:nvPr/>
          </p:nvSpPr>
          <p:spPr>
            <a:xfrm>
              <a:off x="1426464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80"/>
            <p:cNvSpPr/>
            <p:nvPr/>
          </p:nvSpPr>
          <p:spPr>
            <a:xfrm>
              <a:off x="2154936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87"/>
            <p:cNvSpPr/>
            <p:nvPr/>
          </p:nvSpPr>
          <p:spPr>
            <a:xfrm>
              <a:off x="3000756" y="597408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278003" y="0"/>
                  </a:move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lnTo>
                    <a:pt x="0" y="253746"/>
                  </a:ln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88"/>
            <p:cNvSpPr/>
            <p:nvPr/>
          </p:nvSpPr>
          <p:spPr>
            <a:xfrm>
              <a:off x="3000756" y="597408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0" y="253746"/>
                  </a:move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Rectangle 89"/>
            <p:cNvSpPr/>
            <p:nvPr/>
          </p:nvSpPr>
          <p:spPr>
            <a:xfrm>
              <a:off x="3461004" y="776209"/>
              <a:ext cx="207083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12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9" name="Rectangle 90"/>
            <p:cNvSpPr/>
            <p:nvPr/>
          </p:nvSpPr>
          <p:spPr>
            <a:xfrm>
              <a:off x="3616452" y="801022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0" name="Rectangle 2663"/>
            <p:cNvSpPr/>
            <p:nvPr/>
          </p:nvSpPr>
          <p:spPr>
            <a:xfrm>
              <a:off x="3849667" y="801022"/>
              <a:ext cx="311230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1" name="Rectangle 2661"/>
            <p:cNvSpPr/>
            <p:nvPr/>
          </p:nvSpPr>
          <p:spPr>
            <a:xfrm>
              <a:off x="3694176" y="801022"/>
              <a:ext cx="207362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30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2" name="Rectangle 92"/>
            <p:cNvSpPr/>
            <p:nvPr/>
          </p:nvSpPr>
          <p:spPr>
            <a:xfrm>
              <a:off x="4081272" y="801022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3" name="Rectangle 93"/>
            <p:cNvSpPr/>
            <p:nvPr/>
          </p:nvSpPr>
          <p:spPr>
            <a:xfrm>
              <a:off x="4259580" y="801022"/>
              <a:ext cx="2456643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Нормальное бодрствование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4" name="Shape 94"/>
            <p:cNvSpPr/>
            <p:nvPr/>
          </p:nvSpPr>
          <p:spPr>
            <a:xfrm>
              <a:off x="3000756" y="1193292"/>
              <a:ext cx="3651504" cy="509016"/>
            </a:xfrm>
            <a:custGeom>
              <a:avLst/>
              <a:gdLst/>
              <a:ahLst/>
              <a:cxnLst/>
              <a:rect l="0" t="0" r="0" b="0"/>
              <a:pathLst>
                <a:path w="3651504" h="509016">
                  <a:moveTo>
                    <a:pt x="278003" y="0"/>
                  </a:moveTo>
                  <a:lnTo>
                    <a:pt x="3651504" y="0"/>
                  </a:lnTo>
                  <a:lnTo>
                    <a:pt x="3651504" y="509016"/>
                  </a:lnTo>
                  <a:lnTo>
                    <a:pt x="278003" y="509016"/>
                  </a:lnTo>
                  <a:lnTo>
                    <a:pt x="278003" y="318135"/>
                  </a:lnTo>
                  <a:lnTo>
                    <a:pt x="127254" y="318135"/>
                  </a:lnTo>
                  <a:lnTo>
                    <a:pt x="127254" y="381762"/>
                  </a:lnTo>
                  <a:lnTo>
                    <a:pt x="0" y="254508"/>
                  </a:lnTo>
                  <a:lnTo>
                    <a:pt x="127254" y="127254"/>
                  </a:lnTo>
                  <a:lnTo>
                    <a:pt x="127254" y="190881"/>
                  </a:lnTo>
                  <a:lnTo>
                    <a:pt x="278003" y="190881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95"/>
            <p:cNvSpPr/>
            <p:nvPr/>
          </p:nvSpPr>
          <p:spPr>
            <a:xfrm>
              <a:off x="3000756" y="1193292"/>
              <a:ext cx="3651504" cy="509016"/>
            </a:xfrm>
            <a:custGeom>
              <a:avLst/>
              <a:gdLst/>
              <a:ahLst/>
              <a:cxnLst/>
              <a:rect l="0" t="0" r="0" b="0"/>
              <a:pathLst>
                <a:path w="3651504" h="509016">
                  <a:moveTo>
                    <a:pt x="0" y="254508"/>
                  </a:moveTo>
                  <a:lnTo>
                    <a:pt x="127254" y="127254"/>
                  </a:lnTo>
                  <a:lnTo>
                    <a:pt x="127254" y="190881"/>
                  </a:lnTo>
                  <a:lnTo>
                    <a:pt x="278003" y="190881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9016"/>
                  </a:lnTo>
                  <a:lnTo>
                    <a:pt x="278003" y="509016"/>
                  </a:lnTo>
                  <a:lnTo>
                    <a:pt x="278003" y="318135"/>
                  </a:lnTo>
                  <a:lnTo>
                    <a:pt x="127254" y="318135"/>
                  </a:lnTo>
                  <a:lnTo>
                    <a:pt x="127254" y="381762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Rectangle 96"/>
            <p:cNvSpPr/>
            <p:nvPr/>
          </p:nvSpPr>
          <p:spPr>
            <a:xfrm>
              <a:off x="3461004" y="1373363"/>
              <a:ext cx="1037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8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7" name="Rectangle 97"/>
            <p:cNvSpPr/>
            <p:nvPr/>
          </p:nvSpPr>
          <p:spPr>
            <a:xfrm>
              <a:off x="3538728" y="1398176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8" name="Rectangle 2670"/>
            <p:cNvSpPr/>
            <p:nvPr/>
          </p:nvSpPr>
          <p:spPr>
            <a:xfrm>
              <a:off x="3616452" y="1398176"/>
              <a:ext cx="207362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12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9" name="Rectangle 2671"/>
            <p:cNvSpPr/>
            <p:nvPr/>
          </p:nvSpPr>
          <p:spPr>
            <a:xfrm>
              <a:off x="3771943" y="1398176"/>
              <a:ext cx="311230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0" name="Rectangle 99"/>
            <p:cNvSpPr/>
            <p:nvPr/>
          </p:nvSpPr>
          <p:spPr>
            <a:xfrm>
              <a:off x="4003548" y="1398176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1" name="Rectangle 100"/>
            <p:cNvSpPr/>
            <p:nvPr/>
          </p:nvSpPr>
          <p:spPr>
            <a:xfrm>
              <a:off x="4181856" y="1398176"/>
              <a:ext cx="2723864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Расслабленное бодрствование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2" name="Shape 101"/>
            <p:cNvSpPr/>
            <p:nvPr/>
          </p:nvSpPr>
          <p:spPr>
            <a:xfrm>
              <a:off x="3000756" y="1790700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278003" y="0"/>
                  </a:move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lnTo>
                    <a:pt x="0" y="253746"/>
                  </a:ln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102"/>
            <p:cNvSpPr/>
            <p:nvPr/>
          </p:nvSpPr>
          <p:spPr>
            <a:xfrm>
              <a:off x="3000756" y="1790700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0" y="253746"/>
                  </a:move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Rectangle 103"/>
            <p:cNvSpPr/>
            <p:nvPr/>
          </p:nvSpPr>
          <p:spPr>
            <a:xfrm>
              <a:off x="3461004" y="1886570"/>
              <a:ext cx="1037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4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5" name="Rectangle 104"/>
            <p:cNvSpPr/>
            <p:nvPr/>
          </p:nvSpPr>
          <p:spPr>
            <a:xfrm>
              <a:off x="3538728" y="1911383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6" name="Rectangle 2675"/>
            <p:cNvSpPr/>
            <p:nvPr/>
          </p:nvSpPr>
          <p:spPr>
            <a:xfrm>
              <a:off x="3616452" y="1911383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8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7" name="Rectangle 2676"/>
            <p:cNvSpPr/>
            <p:nvPr/>
          </p:nvSpPr>
          <p:spPr>
            <a:xfrm>
              <a:off x="3694408" y="1911383"/>
              <a:ext cx="31085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8" name="Rectangle 106"/>
            <p:cNvSpPr/>
            <p:nvPr/>
          </p:nvSpPr>
          <p:spPr>
            <a:xfrm>
              <a:off x="3925824" y="1911383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9" name="Rectangle 107"/>
            <p:cNvSpPr/>
            <p:nvPr/>
          </p:nvSpPr>
          <p:spPr>
            <a:xfrm>
              <a:off x="4104132" y="1911383"/>
              <a:ext cx="262932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Поверхностный сон, глубокая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0" name="Rectangle 108"/>
            <p:cNvSpPr/>
            <p:nvPr/>
          </p:nvSpPr>
          <p:spPr>
            <a:xfrm>
              <a:off x="4091940" y="2079404"/>
              <a:ext cx="2830903" cy="17527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медитация, гипнотический транс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1" name="Shape 109"/>
            <p:cNvSpPr/>
            <p:nvPr/>
          </p:nvSpPr>
          <p:spPr>
            <a:xfrm>
              <a:off x="3000756" y="2388108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278003" y="0"/>
                  </a:move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183"/>
                  </a:lnTo>
                  <a:lnTo>
                    <a:pt x="126873" y="317183"/>
                  </a:lnTo>
                  <a:lnTo>
                    <a:pt x="126873" y="380619"/>
                  </a:lnTo>
                  <a:lnTo>
                    <a:pt x="0" y="253746"/>
                  </a:ln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110"/>
            <p:cNvSpPr/>
            <p:nvPr/>
          </p:nvSpPr>
          <p:spPr>
            <a:xfrm>
              <a:off x="3000756" y="2388108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0" y="253746"/>
                  </a:move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183"/>
                  </a:lnTo>
                  <a:lnTo>
                    <a:pt x="126873" y="317183"/>
                  </a:lnTo>
                  <a:lnTo>
                    <a:pt x="126873" y="380619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Rectangle 2677"/>
            <p:cNvSpPr/>
            <p:nvPr/>
          </p:nvSpPr>
          <p:spPr>
            <a:xfrm>
              <a:off x="3461004" y="2567849"/>
              <a:ext cx="1037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0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4" name="Rectangle 2679"/>
            <p:cNvSpPr/>
            <p:nvPr/>
          </p:nvSpPr>
          <p:spPr>
            <a:xfrm>
              <a:off x="3538960" y="2567849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,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5" name="Rectangle 2678"/>
            <p:cNvSpPr/>
            <p:nvPr/>
          </p:nvSpPr>
          <p:spPr>
            <a:xfrm>
              <a:off x="3577938" y="2567849"/>
              <a:ext cx="1037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1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6" name="Rectangle 112"/>
            <p:cNvSpPr/>
            <p:nvPr/>
          </p:nvSpPr>
          <p:spPr>
            <a:xfrm>
              <a:off x="3656076" y="2592662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7" name="Rectangle 2681"/>
            <p:cNvSpPr/>
            <p:nvPr/>
          </p:nvSpPr>
          <p:spPr>
            <a:xfrm>
              <a:off x="3733800" y="2592662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4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8" name="Rectangle 2682"/>
            <p:cNvSpPr/>
            <p:nvPr/>
          </p:nvSpPr>
          <p:spPr>
            <a:xfrm>
              <a:off x="3811756" y="2592662"/>
              <a:ext cx="308805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9" name="Rectangle 114"/>
            <p:cNvSpPr/>
            <p:nvPr/>
          </p:nvSpPr>
          <p:spPr>
            <a:xfrm>
              <a:off x="4041648" y="2592662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0" name="Rectangle 115"/>
            <p:cNvSpPr/>
            <p:nvPr/>
          </p:nvSpPr>
          <p:spPr>
            <a:xfrm>
              <a:off x="4219956" y="2592662"/>
              <a:ext cx="115056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Глубокий сон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1" name="Shape 116"/>
            <p:cNvSpPr/>
            <p:nvPr/>
          </p:nvSpPr>
          <p:spPr>
            <a:xfrm>
              <a:off x="3000756" y="0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278003" y="0"/>
                  </a:move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lnTo>
                    <a:pt x="0" y="253746"/>
                  </a:ln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117"/>
            <p:cNvSpPr/>
            <p:nvPr/>
          </p:nvSpPr>
          <p:spPr>
            <a:xfrm>
              <a:off x="3000756" y="0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0" y="253746"/>
                  </a:move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Rectangle 118"/>
            <p:cNvSpPr/>
            <p:nvPr/>
          </p:nvSpPr>
          <p:spPr>
            <a:xfrm>
              <a:off x="3461004" y="94981"/>
              <a:ext cx="207083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30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4" name="Rectangle 119"/>
            <p:cNvSpPr/>
            <p:nvPr/>
          </p:nvSpPr>
          <p:spPr>
            <a:xfrm>
              <a:off x="3616452" y="119794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5" name="Rectangle 2657"/>
            <p:cNvSpPr/>
            <p:nvPr/>
          </p:nvSpPr>
          <p:spPr>
            <a:xfrm>
              <a:off x="3849667" y="119794"/>
              <a:ext cx="311230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6" name="Rectangle 2656"/>
            <p:cNvSpPr/>
            <p:nvPr/>
          </p:nvSpPr>
          <p:spPr>
            <a:xfrm>
              <a:off x="3694176" y="119794"/>
              <a:ext cx="207362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60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7" name="Rectangle 121"/>
            <p:cNvSpPr/>
            <p:nvPr/>
          </p:nvSpPr>
          <p:spPr>
            <a:xfrm>
              <a:off x="4081272" y="119794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8" name="Rectangle 122"/>
            <p:cNvSpPr/>
            <p:nvPr/>
          </p:nvSpPr>
          <p:spPr>
            <a:xfrm>
              <a:off x="4259580" y="119794"/>
              <a:ext cx="279230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Активное обучение, творческая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9" name="Rectangle 123"/>
            <p:cNvSpPr/>
            <p:nvPr/>
          </p:nvSpPr>
          <p:spPr>
            <a:xfrm>
              <a:off x="4271772" y="287212"/>
              <a:ext cx="1192121" cy="17565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деятельность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grpSp>
        <p:nvGrpSpPr>
          <p:cNvPr id="60" name="Group 3284"/>
          <p:cNvGrpSpPr/>
          <p:nvPr/>
        </p:nvGrpSpPr>
        <p:grpSpPr>
          <a:xfrm>
            <a:off x="0" y="3971695"/>
            <a:ext cx="6651625" cy="3044825"/>
            <a:chOff x="0" y="0"/>
            <a:chExt cx="6652260" cy="3045689"/>
          </a:xfrm>
        </p:grpSpPr>
        <p:pic>
          <p:nvPicPr>
            <p:cNvPr id="61" name="Picture 59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0" y="155448"/>
              <a:ext cx="2851404" cy="2651760"/>
            </a:xfrm>
            <a:prstGeom prst="rect">
              <a:avLst/>
            </a:prstGeom>
          </p:spPr>
        </p:pic>
        <p:sp>
          <p:nvSpPr>
            <p:cNvPr id="62" name="Shape 75"/>
            <p:cNvSpPr/>
            <p:nvPr/>
          </p:nvSpPr>
          <p:spPr>
            <a:xfrm>
              <a:off x="0" y="3044952"/>
              <a:ext cx="2850896" cy="0"/>
            </a:xfrm>
            <a:custGeom>
              <a:avLst/>
              <a:gdLst/>
              <a:ahLst/>
              <a:cxnLst/>
              <a:rect l="0" t="0" r="0" b="0"/>
              <a:pathLst>
                <a:path w="2850896">
                  <a:moveTo>
                    <a:pt x="0" y="0"/>
                  </a:moveTo>
                  <a:lnTo>
                    <a:pt x="2850896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3" name="Shape 76"/>
            <p:cNvSpPr/>
            <p:nvPr/>
          </p:nvSpPr>
          <p:spPr>
            <a:xfrm>
              <a:off x="0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4" name="Shape 77"/>
            <p:cNvSpPr/>
            <p:nvPr/>
          </p:nvSpPr>
          <p:spPr>
            <a:xfrm>
              <a:off x="2851404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5" name="Shape 78"/>
            <p:cNvSpPr/>
            <p:nvPr/>
          </p:nvSpPr>
          <p:spPr>
            <a:xfrm>
              <a:off x="704088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6" name="Shape 79"/>
            <p:cNvSpPr/>
            <p:nvPr/>
          </p:nvSpPr>
          <p:spPr>
            <a:xfrm>
              <a:off x="1426464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7" name="Shape 80"/>
            <p:cNvSpPr/>
            <p:nvPr/>
          </p:nvSpPr>
          <p:spPr>
            <a:xfrm>
              <a:off x="2154936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8" name="Shape 87"/>
            <p:cNvSpPr/>
            <p:nvPr/>
          </p:nvSpPr>
          <p:spPr>
            <a:xfrm>
              <a:off x="3000756" y="597408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278003" y="0"/>
                  </a:move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lnTo>
                    <a:pt x="0" y="253746"/>
                  </a:ln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9" name="Shape 88"/>
            <p:cNvSpPr/>
            <p:nvPr/>
          </p:nvSpPr>
          <p:spPr>
            <a:xfrm>
              <a:off x="3000756" y="597408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0" y="253746"/>
                  </a:move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0" name="Rectangle 89"/>
            <p:cNvSpPr/>
            <p:nvPr/>
          </p:nvSpPr>
          <p:spPr>
            <a:xfrm>
              <a:off x="3461004" y="776209"/>
              <a:ext cx="207083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12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71" name="Rectangle 90"/>
            <p:cNvSpPr/>
            <p:nvPr/>
          </p:nvSpPr>
          <p:spPr>
            <a:xfrm>
              <a:off x="3616452" y="801022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72" name="Rectangle 2663"/>
            <p:cNvSpPr/>
            <p:nvPr/>
          </p:nvSpPr>
          <p:spPr>
            <a:xfrm>
              <a:off x="3849667" y="801022"/>
              <a:ext cx="311230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73" name="Rectangle 2661"/>
            <p:cNvSpPr/>
            <p:nvPr/>
          </p:nvSpPr>
          <p:spPr>
            <a:xfrm>
              <a:off x="3694176" y="801022"/>
              <a:ext cx="207362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30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74" name="Rectangle 92"/>
            <p:cNvSpPr/>
            <p:nvPr/>
          </p:nvSpPr>
          <p:spPr>
            <a:xfrm>
              <a:off x="4081272" y="801022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75" name="Rectangle 93"/>
            <p:cNvSpPr/>
            <p:nvPr/>
          </p:nvSpPr>
          <p:spPr>
            <a:xfrm>
              <a:off x="4259580" y="801022"/>
              <a:ext cx="2456643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Нормальное бодрствование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76" name="Shape 94"/>
            <p:cNvSpPr/>
            <p:nvPr/>
          </p:nvSpPr>
          <p:spPr>
            <a:xfrm>
              <a:off x="3000756" y="1193292"/>
              <a:ext cx="3651504" cy="509016"/>
            </a:xfrm>
            <a:custGeom>
              <a:avLst/>
              <a:gdLst/>
              <a:ahLst/>
              <a:cxnLst/>
              <a:rect l="0" t="0" r="0" b="0"/>
              <a:pathLst>
                <a:path w="3651504" h="509016">
                  <a:moveTo>
                    <a:pt x="278003" y="0"/>
                  </a:moveTo>
                  <a:lnTo>
                    <a:pt x="3651504" y="0"/>
                  </a:lnTo>
                  <a:lnTo>
                    <a:pt x="3651504" y="509016"/>
                  </a:lnTo>
                  <a:lnTo>
                    <a:pt x="278003" y="509016"/>
                  </a:lnTo>
                  <a:lnTo>
                    <a:pt x="278003" y="318135"/>
                  </a:lnTo>
                  <a:lnTo>
                    <a:pt x="127254" y="318135"/>
                  </a:lnTo>
                  <a:lnTo>
                    <a:pt x="127254" y="381762"/>
                  </a:lnTo>
                  <a:lnTo>
                    <a:pt x="0" y="254508"/>
                  </a:lnTo>
                  <a:lnTo>
                    <a:pt x="127254" y="127254"/>
                  </a:lnTo>
                  <a:lnTo>
                    <a:pt x="127254" y="190881"/>
                  </a:lnTo>
                  <a:lnTo>
                    <a:pt x="278003" y="190881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7" name="Shape 95"/>
            <p:cNvSpPr/>
            <p:nvPr/>
          </p:nvSpPr>
          <p:spPr>
            <a:xfrm>
              <a:off x="3000756" y="1193292"/>
              <a:ext cx="3651504" cy="509016"/>
            </a:xfrm>
            <a:custGeom>
              <a:avLst/>
              <a:gdLst/>
              <a:ahLst/>
              <a:cxnLst/>
              <a:rect l="0" t="0" r="0" b="0"/>
              <a:pathLst>
                <a:path w="3651504" h="509016">
                  <a:moveTo>
                    <a:pt x="0" y="254508"/>
                  </a:moveTo>
                  <a:lnTo>
                    <a:pt x="127254" y="127254"/>
                  </a:lnTo>
                  <a:lnTo>
                    <a:pt x="127254" y="190881"/>
                  </a:lnTo>
                  <a:lnTo>
                    <a:pt x="278003" y="190881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9016"/>
                  </a:lnTo>
                  <a:lnTo>
                    <a:pt x="278003" y="509016"/>
                  </a:lnTo>
                  <a:lnTo>
                    <a:pt x="278003" y="318135"/>
                  </a:lnTo>
                  <a:lnTo>
                    <a:pt x="127254" y="318135"/>
                  </a:lnTo>
                  <a:lnTo>
                    <a:pt x="127254" y="381762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8" name="Rectangle 96"/>
            <p:cNvSpPr/>
            <p:nvPr/>
          </p:nvSpPr>
          <p:spPr>
            <a:xfrm>
              <a:off x="3461004" y="1373363"/>
              <a:ext cx="1037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8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79" name="Rectangle 97"/>
            <p:cNvSpPr/>
            <p:nvPr/>
          </p:nvSpPr>
          <p:spPr>
            <a:xfrm>
              <a:off x="3538728" y="1398176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80" name="Rectangle 2670"/>
            <p:cNvSpPr/>
            <p:nvPr/>
          </p:nvSpPr>
          <p:spPr>
            <a:xfrm>
              <a:off x="3616452" y="1398176"/>
              <a:ext cx="207362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12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81" name="Rectangle 2671"/>
            <p:cNvSpPr/>
            <p:nvPr/>
          </p:nvSpPr>
          <p:spPr>
            <a:xfrm>
              <a:off x="3771943" y="1398176"/>
              <a:ext cx="311230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82" name="Rectangle 99"/>
            <p:cNvSpPr/>
            <p:nvPr/>
          </p:nvSpPr>
          <p:spPr>
            <a:xfrm>
              <a:off x="4003548" y="1398176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83" name="Rectangle 100"/>
            <p:cNvSpPr/>
            <p:nvPr/>
          </p:nvSpPr>
          <p:spPr>
            <a:xfrm>
              <a:off x="4181856" y="1398176"/>
              <a:ext cx="2723864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Расслабленное бодрствование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84" name="Shape 101"/>
            <p:cNvSpPr/>
            <p:nvPr/>
          </p:nvSpPr>
          <p:spPr>
            <a:xfrm>
              <a:off x="3000756" y="1790700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278003" y="0"/>
                  </a:move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lnTo>
                    <a:pt x="0" y="253746"/>
                  </a:ln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5" name="Shape 102"/>
            <p:cNvSpPr/>
            <p:nvPr/>
          </p:nvSpPr>
          <p:spPr>
            <a:xfrm>
              <a:off x="3000756" y="1790700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0" y="253746"/>
                  </a:move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6" name="Rectangle 103"/>
            <p:cNvSpPr/>
            <p:nvPr/>
          </p:nvSpPr>
          <p:spPr>
            <a:xfrm>
              <a:off x="3461004" y="1886570"/>
              <a:ext cx="1037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4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87" name="Rectangle 104"/>
            <p:cNvSpPr/>
            <p:nvPr/>
          </p:nvSpPr>
          <p:spPr>
            <a:xfrm>
              <a:off x="3538728" y="1911383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88" name="Rectangle 2675"/>
            <p:cNvSpPr/>
            <p:nvPr/>
          </p:nvSpPr>
          <p:spPr>
            <a:xfrm>
              <a:off x="3616452" y="1911383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8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89" name="Rectangle 2676"/>
            <p:cNvSpPr/>
            <p:nvPr/>
          </p:nvSpPr>
          <p:spPr>
            <a:xfrm>
              <a:off x="3694408" y="1911383"/>
              <a:ext cx="31085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0" name="Rectangle 106"/>
            <p:cNvSpPr/>
            <p:nvPr/>
          </p:nvSpPr>
          <p:spPr>
            <a:xfrm>
              <a:off x="3925824" y="1911383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1" name="Rectangle 107"/>
            <p:cNvSpPr/>
            <p:nvPr/>
          </p:nvSpPr>
          <p:spPr>
            <a:xfrm>
              <a:off x="4104132" y="1911383"/>
              <a:ext cx="262932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Поверхностный сон, глубокая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2" name="Rectangle 108"/>
            <p:cNvSpPr/>
            <p:nvPr/>
          </p:nvSpPr>
          <p:spPr>
            <a:xfrm>
              <a:off x="4091940" y="2079404"/>
              <a:ext cx="2830903" cy="17527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медитация, гипнотический транс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3" name="Shape 109"/>
            <p:cNvSpPr/>
            <p:nvPr/>
          </p:nvSpPr>
          <p:spPr>
            <a:xfrm>
              <a:off x="3000756" y="2388108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278003" y="0"/>
                  </a:move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183"/>
                  </a:lnTo>
                  <a:lnTo>
                    <a:pt x="126873" y="317183"/>
                  </a:lnTo>
                  <a:lnTo>
                    <a:pt x="126873" y="380619"/>
                  </a:lnTo>
                  <a:lnTo>
                    <a:pt x="0" y="253746"/>
                  </a:ln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4" name="Shape 110"/>
            <p:cNvSpPr/>
            <p:nvPr/>
          </p:nvSpPr>
          <p:spPr>
            <a:xfrm>
              <a:off x="3000756" y="2388108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0" y="253746"/>
                  </a:move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183"/>
                  </a:lnTo>
                  <a:lnTo>
                    <a:pt x="126873" y="317183"/>
                  </a:lnTo>
                  <a:lnTo>
                    <a:pt x="126873" y="380619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5" name="Rectangle 2677"/>
            <p:cNvSpPr/>
            <p:nvPr/>
          </p:nvSpPr>
          <p:spPr>
            <a:xfrm>
              <a:off x="3461004" y="2567849"/>
              <a:ext cx="1037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0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6" name="Rectangle 2679"/>
            <p:cNvSpPr/>
            <p:nvPr/>
          </p:nvSpPr>
          <p:spPr>
            <a:xfrm>
              <a:off x="3538960" y="2567849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,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7" name="Rectangle 2678"/>
            <p:cNvSpPr/>
            <p:nvPr/>
          </p:nvSpPr>
          <p:spPr>
            <a:xfrm>
              <a:off x="3577938" y="2567849"/>
              <a:ext cx="1037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1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8" name="Rectangle 112"/>
            <p:cNvSpPr/>
            <p:nvPr/>
          </p:nvSpPr>
          <p:spPr>
            <a:xfrm>
              <a:off x="3656076" y="2592662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9" name="Rectangle 2681"/>
            <p:cNvSpPr/>
            <p:nvPr/>
          </p:nvSpPr>
          <p:spPr>
            <a:xfrm>
              <a:off x="3733800" y="2592662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4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0" name="Rectangle 2682"/>
            <p:cNvSpPr/>
            <p:nvPr/>
          </p:nvSpPr>
          <p:spPr>
            <a:xfrm>
              <a:off x="3811756" y="2592662"/>
              <a:ext cx="308805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1" name="Rectangle 114"/>
            <p:cNvSpPr/>
            <p:nvPr/>
          </p:nvSpPr>
          <p:spPr>
            <a:xfrm>
              <a:off x="4041648" y="2592662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2" name="Rectangle 115"/>
            <p:cNvSpPr/>
            <p:nvPr/>
          </p:nvSpPr>
          <p:spPr>
            <a:xfrm>
              <a:off x="4219956" y="2592662"/>
              <a:ext cx="115056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Глубокий сон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3" name="Shape 116"/>
            <p:cNvSpPr/>
            <p:nvPr/>
          </p:nvSpPr>
          <p:spPr>
            <a:xfrm>
              <a:off x="3000756" y="0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278003" y="0"/>
                  </a:move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lnTo>
                    <a:pt x="0" y="253746"/>
                  </a:ln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4" name="Shape 117"/>
            <p:cNvSpPr/>
            <p:nvPr/>
          </p:nvSpPr>
          <p:spPr>
            <a:xfrm>
              <a:off x="3000756" y="0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0" y="253746"/>
                  </a:move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5" name="Rectangle 118"/>
            <p:cNvSpPr/>
            <p:nvPr/>
          </p:nvSpPr>
          <p:spPr>
            <a:xfrm>
              <a:off x="3461004" y="94981"/>
              <a:ext cx="207083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30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6" name="Rectangle 119"/>
            <p:cNvSpPr/>
            <p:nvPr/>
          </p:nvSpPr>
          <p:spPr>
            <a:xfrm>
              <a:off x="3616452" y="119794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7" name="Rectangle 2657"/>
            <p:cNvSpPr/>
            <p:nvPr/>
          </p:nvSpPr>
          <p:spPr>
            <a:xfrm>
              <a:off x="3849667" y="119794"/>
              <a:ext cx="311230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8" name="Rectangle 2656"/>
            <p:cNvSpPr/>
            <p:nvPr/>
          </p:nvSpPr>
          <p:spPr>
            <a:xfrm>
              <a:off x="3694176" y="119794"/>
              <a:ext cx="207362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60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9" name="Rectangle 121"/>
            <p:cNvSpPr/>
            <p:nvPr/>
          </p:nvSpPr>
          <p:spPr>
            <a:xfrm>
              <a:off x="4081272" y="119794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0" name="Rectangle 122"/>
            <p:cNvSpPr/>
            <p:nvPr/>
          </p:nvSpPr>
          <p:spPr>
            <a:xfrm>
              <a:off x="4259580" y="119794"/>
              <a:ext cx="279230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Активное обучение, творческая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1" name="Rectangle 123"/>
            <p:cNvSpPr/>
            <p:nvPr/>
          </p:nvSpPr>
          <p:spPr>
            <a:xfrm>
              <a:off x="4271772" y="287212"/>
              <a:ext cx="1192121" cy="17565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деятельность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grpSp>
        <p:nvGrpSpPr>
          <p:cNvPr id="112" name="Group 3284"/>
          <p:cNvGrpSpPr/>
          <p:nvPr/>
        </p:nvGrpSpPr>
        <p:grpSpPr>
          <a:xfrm>
            <a:off x="152400" y="4124095"/>
            <a:ext cx="6651625" cy="3044825"/>
            <a:chOff x="0" y="0"/>
            <a:chExt cx="6652260" cy="3045689"/>
          </a:xfrm>
        </p:grpSpPr>
        <p:pic>
          <p:nvPicPr>
            <p:cNvPr id="113" name="Picture 59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0" y="155448"/>
              <a:ext cx="2851404" cy="2651760"/>
            </a:xfrm>
            <a:prstGeom prst="rect">
              <a:avLst/>
            </a:prstGeom>
          </p:spPr>
        </p:pic>
        <p:sp>
          <p:nvSpPr>
            <p:cNvPr id="114" name="Shape 75"/>
            <p:cNvSpPr/>
            <p:nvPr/>
          </p:nvSpPr>
          <p:spPr>
            <a:xfrm>
              <a:off x="0" y="3044952"/>
              <a:ext cx="2850896" cy="0"/>
            </a:xfrm>
            <a:custGeom>
              <a:avLst/>
              <a:gdLst/>
              <a:ahLst/>
              <a:cxnLst/>
              <a:rect l="0" t="0" r="0" b="0"/>
              <a:pathLst>
                <a:path w="2850896">
                  <a:moveTo>
                    <a:pt x="0" y="0"/>
                  </a:moveTo>
                  <a:lnTo>
                    <a:pt x="2850896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5" name="Shape 76"/>
            <p:cNvSpPr/>
            <p:nvPr/>
          </p:nvSpPr>
          <p:spPr>
            <a:xfrm>
              <a:off x="0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6" name="Shape 77"/>
            <p:cNvSpPr/>
            <p:nvPr/>
          </p:nvSpPr>
          <p:spPr>
            <a:xfrm>
              <a:off x="2851404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7" name="Shape 78"/>
            <p:cNvSpPr/>
            <p:nvPr/>
          </p:nvSpPr>
          <p:spPr>
            <a:xfrm>
              <a:off x="704088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8" name="Shape 79"/>
            <p:cNvSpPr/>
            <p:nvPr/>
          </p:nvSpPr>
          <p:spPr>
            <a:xfrm>
              <a:off x="1426464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9" name="Shape 80"/>
            <p:cNvSpPr/>
            <p:nvPr/>
          </p:nvSpPr>
          <p:spPr>
            <a:xfrm>
              <a:off x="2154936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0" name="Shape 87"/>
            <p:cNvSpPr/>
            <p:nvPr/>
          </p:nvSpPr>
          <p:spPr>
            <a:xfrm>
              <a:off x="3000756" y="597408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278003" y="0"/>
                  </a:move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lnTo>
                    <a:pt x="0" y="253746"/>
                  </a:ln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1" name="Shape 88"/>
            <p:cNvSpPr/>
            <p:nvPr/>
          </p:nvSpPr>
          <p:spPr>
            <a:xfrm>
              <a:off x="3000756" y="597408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0" y="253746"/>
                  </a:move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2" name="Rectangle 89"/>
            <p:cNvSpPr/>
            <p:nvPr/>
          </p:nvSpPr>
          <p:spPr>
            <a:xfrm>
              <a:off x="3461004" y="776209"/>
              <a:ext cx="207083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12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Rectangle 90"/>
            <p:cNvSpPr/>
            <p:nvPr/>
          </p:nvSpPr>
          <p:spPr>
            <a:xfrm>
              <a:off x="3616452" y="801022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4" name="Rectangle 2663"/>
            <p:cNvSpPr/>
            <p:nvPr/>
          </p:nvSpPr>
          <p:spPr>
            <a:xfrm>
              <a:off x="3849667" y="801022"/>
              <a:ext cx="311230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5" name="Rectangle 2661"/>
            <p:cNvSpPr/>
            <p:nvPr/>
          </p:nvSpPr>
          <p:spPr>
            <a:xfrm>
              <a:off x="3694176" y="801022"/>
              <a:ext cx="207362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30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6" name="Rectangle 92"/>
            <p:cNvSpPr/>
            <p:nvPr/>
          </p:nvSpPr>
          <p:spPr>
            <a:xfrm>
              <a:off x="4081272" y="801022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7" name="Rectangle 93"/>
            <p:cNvSpPr/>
            <p:nvPr/>
          </p:nvSpPr>
          <p:spPr>
            <a:xfrm>
              <a:off x="4259580" y="801022"/>
              <a:ext cx="2456643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Нормальное бодрствование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8" name="Shape 94"/>
            <p:cNvSpPr/>
            <p:nvPr/>
          </p:nvSpPr>
          <p:spPr>
            <a:xfrm>
              <a:off x="3000756" y="1193292"/>
              <a:ext cx="3651504" cy="509016"/>
            </a:xfrm>
            <a:custGeom>
              <a:avLst/>
              <a:gdLst/>
              <a:ahLst/>
              <a:cxnLst/>
              <a:rect l="0" t="0" r="0" b="0"/>
              <a:pathLst>
                <a:path w="3651504" h="509016">
                  <a:moveTo>
                    <a:pt x="278003" y="0"/>
                  </a:moveTo>
                  <a:lnTo>
                    <a:pt x="3651504" y="0"/>
                  </a:lnTo>
                  <a:lnTo>
                    <a:pt x="3651504" y="509016"/>
                  </a:lnTo>
                  <a:lnTo>
                    <a:pt x="278003" y="509016"/>
                  </a:lnTo>
                  <a:lnTo>
                    <a:pt x="278003" y="318135"/>
                  </a:lnTo>
                  <a:lnTo>
                    <a:pt x="127254" y="318135"/>
                  </a:lnTo>
                  <a:lnTo>
                    <a:pt x="127254" y="381762"/>
                  </a:lnTo>
                  <a:lnTo>
                    <a:pt x="0" y="254508"/>
                  </a:lnTo>
                  <a:lnTo>
                    <a:pt x="127254" y="127254"/>
                  </a:lnTo>
                  <a:lnTo>
                    <a:pt x="127254" y="190881"/>
                  </a:lnTo>
                  <a:lnTo>
                    <a:pt x="278003" y="190881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9" name="Shape 95"/>
            <p:cNvSpPr/>
            <p:nvPr/>
          </p:nvSpPr>
          <p:spPr>
            <a:xfrm>
              <a:off x="3000756" y="1193292"/>
              <a:ext cx="3651504" cy="509016"/>
            </a:xfrm>
            <a:custGeom>
              <a:avLst/>
              <a:gdLst/>
              <a:ahLst/>
              <a:cxnLst/>
              <a:rect l="0" t="0" r="0" b="0"/>
              <a:pathLst>
                <a:path w="3651504" h="509016">
                  <a:moveTo>
                    <a:pt x="0" y="254508"/>
                  </a:moveTo>
                  <a:lnTo>
                    <a:pt x="127254" y="127254"/>
                  </a:lnTo>
                  <a:lnTo>
                    <a:pt x="127254" y="190881"/>
                  </a:lnTo>
                  <a:lnTo>
                    <a:pt x="278003" y="190881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9016"/>
                  </a:lnTo>
                  <a:lnTo>
                    <a:pt x="278003" y="509016"/>
                  </a:lnTo>
                  <a:lnTo>
                    <a:pt x="278003" y="318135"/>
                  </a:lnTo>
                  <a:lnTo>
                    <a:pt x="127254" y="318135"/>
                  </a:lnTo>
                  <a:lnTo>
                    <a:pt x="127254" y="381762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0" name="Rectangle 96"/>
            <p:cNvSpPr/>
            <p:nvPr/>
          </p:nvSpPr>
          <p:spPr>
            <a:xfrm>
              <a:off x="3461004" y="1373363"/>
              <a:ext cx="1037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8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31" name="Rectangle 97"/>
            <p:cNvSpPr/>
            <p:nvPr/>
          </p:nvSpPr>
          <p:spPr>
            <a:xfrm>
              <a:off x="3538728" y="1398176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32" name="Rectangle 2670"/>
            <p:cNvSpPr/>
            <p:nvPr/>
          </p:nvSpPr>
          <p:spPr>
            <a:xfrm>
              <a:off x="3616452" y="1398176"/>
              <a:ext cx="207362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12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33" name="Rectangle 2671"/>
            <p:cNvSpPr/>
            <p:nvPr/>
          </p:nvSpPr>
          <p:spPr>
            <a:xfrm>
              <a:off x="3771943" y="1398176"/>
              <a:ext cx="311230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34" name="Rectangle 99"/>
            <p:cNvSpPr/>
            <p:nvPr/>
          </p:nvSpPr>
          <p:spPr>
            <a:xfrm>
              <a:off x="4003548" y="1398176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35" name="Rectangle 100"/>
            <p:cNvSpPr/>
            <p:nvPr/>
          </p:nvSpPr>
          <p:spPr>
            <a:xfrm>
              <a:off x="4181856" y="1398176"/>
              <a:ext cx="2723864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Расслабленное бодрствование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36" name="Shape 101"/>
            <p:cNvSpPr/>
            <p:nvPr/>
          </p:nvSpPr>
          <p:spPr>
            <a:xfrm>
              <a:off x="3000756" y="1790700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278003" y="0"/>
                  </a:move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lnTo>
                    <a:pt x="0" y="253746"/>
                  </a:ln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7" name="Shape 102"/>
            <p:cNvSpPr/>
            <p:nvPr/>
          </p:nvSpPr>
          <p:spPr>
            <a:xfrm>
              <a:off x="3000756" y="1790700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0" y="253746"/>
                  </a:move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8" name="Rectangle 103"/>
            <p:cNvSpPr/>
            <p:nvPr/>
          </p:nvSpPr>
          <p:spPr>
            <a:xfrm>
              <a:off x="3461004" y="1886570"/>
              <a:ext cx="1037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4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39" name="Rectangle 104"/>
            <p:cNvSpPr/>
            <p:nvPr/>
          </p:nvSpPr>
          <p:spPr>
            <a:xfrm>
              <a:off x="3538728" y="1911383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40" name="Rectangle 2675"/>
            <p:cNvSpPr/>
            <p:nvPr/>
          </p:nvSpPr>
          <p:spPr>
            <a:xfrm>
              <a:off x="3616452" y="1911383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8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41" name="Rectangle 2676"/>
            <p:cNvSpPr/>
            <p:nvPr/>
          </p:nvSpPr>
          <p:spPr>
            <a:xfrm>
              <a:off x="3694408" y="1911383"/>
              <a:ext cx="31085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42" name="Rectangle 106"/>
            <p:cNvSpPr/>
            <p:nvPr/>
          </p:nvSpPr>
          <p:spPr>
            <a:xfrm>
              <a:off x="3925824" y="1911383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43" name="Rectangle 107"/>
            <p:cNvSpPr/>
            <p:nvPr/>
          </p:nvSpPr>
          <p:spPr>
            <a:xfrm>
              <a:off x="4104132" y="1911383"/>
              <a:ext cx="262932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Поверхностный сон, глубокая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44" name="Rectangle 108"/>
            <p:cNvSpPr/>
            <p:nvPr/>
          </p:nvSpPr>
          <p:spPr>
            <a:xfrm>
              <a:off x="4091940" y="2079404"/>
              <a:ext cx="2830903" cy="17527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медитация, гипнотический транс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45" name="Shape 109"/>
            <p:cNvSpPr/>
            <p:nvPr/>
          </p:nvSpPr>
          <p:spPr>
            <a:xfrm>
              <a:off x="3000756" y="2388108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278003" y="0"/>
                  </a:move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183"/>
                  </a:lnTo>
                  <a:lnTo>
                    <a:pt x="126873" y="317183"/>
                  </a:lnTo>
                  <a:lnTo>
                    <a:pt x="126873" y="380619"/>
                  </a:lnTo>
                  <a:lnTo>
                    <a:pt x="0" y="253746"/>
                  </a:ln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6" name="Shape 110"/>
            <p:cNvSpPr/>
            <p:nvPr/>
          </p:nvSpPr>
          <p:spPr>
            <a:xfrm>
              <a:off x="3000756" y="2388108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0" y="253746"/>
                  </a:move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183"/>
                  </a:lnTo>
                  <a:lnTo>
                    <a:pt x="126873" y="317183"/>
                  </a:lnTo>
                  <a:lnTo>
                    <a:pt x="126873" y="380619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7" name="Rectangle 2677"/>
            <p:cNvSpPr/>
            <p:nvPr/>
          </p:nvSpPr>
          <p:spPr>
            <a:xfrm>
              <a:off x="3461004" y="2567849"/>
              <a:ext cx="1037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0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48" name="Rectangle 2679"/>
            <p:cNvSpPr/>
            <p:nvPr/>
          </p:nvSpPr>
          <p:spPr>
            <a:xfrm>
              <a:off x="3538960" y="2567849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,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49" name="Rectangle 2678"/>
            <p:cNvSpPr/>
            <p:nvPr/>
          </p:nvSpPr>
          <p:spPr>
            <a:xfrm>
              <a:off x="3577938" y="2567849"/>
              <a:ext cx="1037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1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50" name="Rectangle 112"/>
            <p:cNvSpPr/>
            <p:nvPr/>
          </p:nvSpPr>
          <p:spPr>
            <a:xfrm>
              <a:off x="3656076" y="2592662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51" name="Rectangle 2681"/>
            <p:cNvSpPr/>
            <p:nvPr/>
          </p:nvSpPr>
          <p:spPr>
            <a:xfrm>
              <a:off x="3733800" y="2592662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4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52" name="Rectangle 2682"/>
            <p:cNvSpPr/>
            <p:nvPr/>
          </p:nvSpPr>
          <p:spPr>
            <a:xfrm>
              <a:off x="3811756" y="2592662"/>
              <a:ext cx="308805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53" name="Rectangle 114"/>
            <p:cNvSpPr/>
            <p:nvPr/>
          </p:nvSpPr>
          <p:spPr>
            <a:xfrm>
              <a:off x="4041648" y="2592662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54" name="Rectangle 115"/>
            <p:cNvSpPr/>
            <p:nvPr/>
          </p:nvSpPr>
          <p:spPr>
            <a:xfrm>
              <a:off x="4219956" y="2592662"/>
              <a:ext cx="115056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Глубокий сон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55" name="Shape 116"/>
            <p:cNvSpPr/>
            <p:nvPr/>
          </p:nvSpPr>
          <p:spPr>
            <a:xfrm>
              <a:off x="3000756" y="0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278003" y="0"/>
                  </a:move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lnTo>
                    <a:pt x="0" y="253746"/>
                  </a:ln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6" name="Shape 117"/>
            <p:cNvSpPr/>
            <p:nvPr/>
          </p:nvSpPr>
          <p:spPr>
            <a:xfrm>
              <a:off x="3000756" y="0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0" y="253746"/>
                  </a:move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7" name="Rectangle 118"/>
            <p:cNvSpPr/>
            <p:nvPr/>
          </p:nvSpPr>
          <p:spPr>
            <a:xfrm>
              <a:off x="3461004" y="94981"/>
              <a:ext cx="207083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30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58" name="Rectangle 119"/>
            <p:cNvSpPr/>
            <p:nvPr/>
          </p:nvSpPr>
          <p:spPr>
            <a:xfrm>
              <a:off x="3616452" y="119794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59" name="Rectangle 2657"/>
            <p:cNvSpPr/>
            <p:nvPr/>
          </p:nvSpPr>
          <p:spPr>
            <a:xfrm>
              <a:off x="3849667" y="119794"/>
              <a:ext cx="311230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60" name="Rectangle 2656"/>
            <p:cNvSpPr/>
            <p:nvPr/>
          </p:nvSpPr>
          <p:spPr>
            <a:xfrm>
              <a:off x="3694176" y="119794"/>
              <a:ext cx="207362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60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61" name="Rectangle 121"/>
            <p:cNvSpPr/>
            <p:nvPr/>
          </p:nvSpPr>
          <p:spPr>
            <a:xfrm>
              <a:off x="4081272" y="119794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62" name="Rectangle 122"/>
            <p:cNvSpPr/>
            <p:nvPr/>
          </p:nvSpPr>
          <p:spPr>
            <a:xfrm>
              <a:off x="4259580" y="119794"/>
              <a:ext cx="279230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Активное обучение, творческая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63" name="Rectangle 123"/>
            <p:cNvSpPr/>
            <p:nvPr/>
          </p:nvSpPr>
          <p:spPr>
            <a:xfrm>
              <a:off x="4271772" y="287212"/>
              <a:ext cx="1192121" cy="17565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деятельность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grpSp>
        <p:nvGrpSpPr>
          <p:cNvPr id="164" name="Group 3284"/>
          <p:cNvGrpSpPr/>
          <p:nvPr/>
        </p:nvGrpSpPr>
        <p:grpSpPr>
          <a:xfrm>
            <a:off x="304800" y="4276495"/>
            <a:ext cx="6651625" cy="3044825"/>
            <a:chOff x="0" y="0"/>
            <a:chExt cx="6652260" cy="3045689"/>
          </a:xfrm>
        </p:grpSpPr>
        <p:pic>
          <p:nvPicPr>
            <p:cNvPr id="165" name="Picture 59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0" y="155448"/>
              <a:ext cx="2851404" cy="2651760"/>
            </a:xfrm>
            <a:prstGeom prst="rect">
              <a:avLst/>
            </a:prstGeom>
          </p:spPr>
        </p:pic>
        <p:sp>
          <p:nvSpPr>
            <p:cNvPr id="166" name="Shape 75"/>
            <p:cNvSpPr/>
            <p:nvPr/>
          </p:nvSpPr>
          <p:spPr>
            <a:xfrm>
              <a:off x="0" y="3044952"/>
              <a:ext cx="2850896" cy="0"/>
            </a:xfrm>
            <a:custGeom>
              <a:avLst/>
              <a:gdLst/>
              <a:ahLst/>
              <a:cxnLst/>
              <a:rect l="0" t="0" r="0" b="0"/>
              <a:pathLst>
                <a:path w="2850896">
                  <a:moveTo>
                    <a:pt x="0" y="0"/>
                  </a:moveTo>
                  <a:lnTo>
                    <a:pt x="2850896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7" name="Shape 76"/>
            <p:cNvSpPr/>
            <p:nvPr/>
          </p:nvSpPr>
          <p:spPr>
            <a:xfrm>
              <a:off x="0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8" name="Shape 77"/>
            <p:cNvSpPr/>
            <p:nvPr/>
          </p:nvSpPr>
          <p:spPr>
            <a:xfrm>
              <a:off x="2851404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9" name="Shape 78"/>
            <p:cNvSpPr/>
            <p:nvPr/>
          </p:nvSpPr>
          <p:spPr>
            <a:xfrm>
              <a:off x="704088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0" name="Shape 79"/>
            <p:cNvSpPr/>
            <p:nvPr/>
          </p:nvSpPr>
          <p:spPr>
            <a:xfrm>
              <a:off x="1426464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1" name="Shape 80"/>
            <p:cNvSpPr/>
            <p:nvPr/>
          </p:nvSpPr>
          <p:spPr>
            <a:xfrm>
              <a:off x="2154936" y="2964180"/>
              <a:ext cx="0" cy="81508"/>
            </a:xfrm>
            <a:custGeom>
              <a:avLst/>
              <a:gdLst/>
              <a:ahLst/>
              <a:cxnLst/>
              <a:rect l="0" t="0" r="0" b="0"/>
              <a:pathLst>
                <a:path h="81508">
                  <a:moveTo>
                    <a:pt x="0" y="81508"/>
                  </a:moveTo>
                  <a:lnTo>
                    <a:pt x="0" y="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474857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2" name="Shape 87"/>
            <p:cNvSpPr/>
            <p:nvPr/>
          </p:nvSpPr>
          <p:spPr>
            <a:xfrm>
              <a:off x="3000756" y="597408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278003" y="0"/>
                  </a:move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lnTo>
                    <a:pt x="0" y="253746"/>
                  </a:ln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3" name="Shape 88"/>
            <p:cNvSpPr/>
            <p:nvPr/>
          </p:nvSpPr>
          <p:spPr>
            <a:xfrm>
              <a:off x="3000756" y="597408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0" y="253746"/>
                  </a:move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4" name="Rectangle 89"/>
            <p:cNvSpPr/>
            <p:nvPr/>
          </p:nvSpPr>
          <p:spPr>
            <a:xfrm>
              <a:off x="3461004" y="776209"/>
              <a:ext cx="207083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12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75" name="Rectangle 90"/>
            <p:cNvSpPr/>
            <p:nvPr/>
          </p:nvSpPr>
          <p:spPr>
            <a:xfrm>
              <a:off x="3616452" y="801022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76" name="Rectangle 2663"/>
            <p:cNvSpPr/>
            <p:nvPr/>
          </p:nvSpPr>
          <p:spPr>
            <a:xfrm>
              <a:off x="3849667" y="801022"/>
              <a:ext cx="311230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77" name="Rectangle 2661"/>
            <p:cNvSpPr/>
            <p:nvPr/>
          </p:nvSpPr>
          <p:spPr>
            <a:xfrm>
              <a:off x="3694176" y="801022"/>
              <a:ext cx="207362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30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78" name="Rectangle 92"/>
            <p:cNvSpPr/>
            <p:nvPr/>
          </p:nvSpPr>
          <p:spPr>
            <a:xfrm>
              <a:off x="4081272" y="801022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79" name="Rectangle 93"/>
            <p:cNvSpPr/>
            <p:nvPr/>
          </p:nvSpPr>
          <p:spPr>
            <a:xfrm>
              <a:off x="4259580" y="801022"/>
              <a:ext cx="2456643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Нормальное бодрствование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80" name="Shape 94"/>
            <p:cNvSpPr/>
            <p:nvPr/>
          </p:nvSpPr>
          <p:spPr>
            <a:xfrm>
              <a:off x="3000756" y="1193292"/>
              <a:ext cx="3651504" cy="509016"/>
            </a:xfrm>
            <a:custGeom>
              <a:avLst/>
              <a:gdLst/>
              <a:ahLst/>
              <a:cxnLst/>
              <a:rect l="0" t="0" r="0" b="0"/>
              <a:pathLst>
                <a:path w="3651504" h="509016">
                  <a:moveTo>
                    <a:pt x="278003" y="0"/>
                  </a:moveTo>
                  <a:lnTo>
                    <a:pt x="3651504" y="0"/>
                  </a:lnTo>
                  <a:lnTo>
                    <a:pt x="3651504" y="509016"/>
                  </a:lnTo>
                  <a:lnTo>
                    <a:pt x="278003" y="509016"/>
                  </a:lnTo>
                  <a:lnTo>
                    <a:pt x="278003" y="318135"/>
                  </a:lnTo>
                  <a:lnTo>
                    <a:pt x="127254" y="318135"/>
                  </a:lnTo>
                  <a:lnTo>
                    <a:pt x="127254" y="381762"/>
                  </a:lnTo>
                  <a:lnTo>
                    <a:pt x="0" y="254508"/>
                  </a:lnTo>
                  <a:lnTo>
                    <a:pt x="127254" y="127254"/>
                  </a:lnTo>
                  <a:lnTo>
                    <a:pt x="127254" y="190881"/>
                  </a:lnTo>
                  <a:lnTo>
                    <a:pt x="278003" y="190881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1" name="Shape 95"/>
            <p:cNvSpPr/>
            <p:nvPr/>
          </p:nvSpPr>
          <p:spPr>
            <a:xfrm>
              <a:off x="3000756" y="1193292"/>
              <a:ext cx="3651504" cy="509016"/>
            </a:xfrm>
            <a:custGeom>
              <a:avLst/>
              <a:gdLst/>
              <a:ahLst/>
              <a:cxnLst/>
              <a:rect l="0" t="0" r="0" b="0"/>
              <a:pathLst>
                <a:path w="3651504" h="509016">
                  <a:moveTo>
                    <a:pt x="0" y="254508"/>
                  </a:moveTo>
                  <a:lnTo>
                    <a:pt x="127254" y="127254"/>
                  </a:lnTo>
                  <a:lnTo>
                    <a:pt x="127254" y="190881"/>
                  </a:lnTo>
                  <a:lnTo>
                    <a:pt x="278003" y="190881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9016"/>
                  </a:lnTo>
                  <a:lnTo>
                    <a:pt x="278003" y="509016"/>
                  </a:lnTo>
                  <a:lnTo>
                    <a:pt x="278003" y="318135"/>
                  </a:lnTo>
                  <a:lnTo>
                    <a:pt x="127254" y="318135"/>
                  </a:lnTo>
                  <a:lnTo>
                    <a:pt x="127254" y="381762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2" name="Rectangle 96"/>
            <p:cNvSpPr/>
            <p:nvPr/>
          </p:nvSpPr>
          <p:spPr>
            <a:xfrm>
              <a:off x="3461004" y="1373363"/>
              <a:ext cx="1037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8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83" name="Rectangle 97"/>
            <p:cNvSpPr/>
            <p:nvPr/>
          </p:nvSpPr>
          <p:spPr>
            <a:xfrm>
              <a:off x="3538728" y="1398176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84" name="Rectangle 2670"/>
            <p:cNvSpPr/>
            <p:nvPr/>
          </p:nvSpPr>
          <p:spPr>
            <a:xfrm>
              <a:off x="3616452" y="1398176"/>
              <a:ext cx="207362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12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85" name="Rectangle 2671"/>
            <p:cNvSpPr/>
            <p:nvPr/>
          </p:nvSpPr>
          <p:spPr>
            <a:xfrm>
              <a:off x="3771943" y="1398176"/>
              <a:ext cx="311230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86" name="Rectangle 99"/>
            <p:cNvSpPr/>
            <p:nvPr/>
          </p:nvSpPr>
          <p:spPr>
            <a:xfrm>
              <a:off x="4003548" y="1398176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87" name="Rectangle 100"/>
            <p:cNvSpPr/>
            <p:nvPr/>
          </p:nvSpPr>
          <p:spPr>
            <a:xfrm>
              <a:off x="4181856" y="1398176"/>
              <a:ext cx="2723864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Расслабленное бодрствование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88" name="Shape 101"/>
            <p:cNvSpPr/>
            <p:nvPr/>
          </p:nvSpPr>
          <p:spPr>
            <a:xfrm>
              <a:off x="3000756" y="1790700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278003" y="0"/>
                  </a:move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lnTo>
                    <a:pt x="0" y="253746"/>
                  </a:ln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9" name="Shape 102"/>
            <p:cNvSpPr/>
            <p:nvPr/>
          </p:nvSpPr>
          <p:spPr>
            <a:xfrm>
              <a:off x="3000756" y="1790700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0" y="253746"/>
                  </a:move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0" name="Rectangle 103"/>
            <p:cNvSpPr/>
            <p:nvPr/>
          </p:nvSpPr>
          <p:spPr>
            <a:xfrm>
              <a:off x="3461004" y="1886570"/>
              <a:ext cx="1037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4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91" name="Rectangle 104"/>
            <p:cNvSpPr/>
            <p:nvPr/>
          </p:nvSpPr>
          <p:spPr>
            <a:xfrm>
              <a:off x="3538728" y="1911383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92" name="Rectangle 2675"/>
            <p:cNvSpPr/>
            <p:nvPr/>
          </p:nvSpPr>
          <p:spPr>
            <a:xfrm>
              <a:off x="3616452" y="1911383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8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93" name="Rectangle 2676"/>
            <p:cNvSpPr/>
            <p:nvPr/>
          </p:nvSpPr>
          <p:spPr>
            <a:xfrm>
              <a:off x="3694408" y="1911383"/>
              <a:ext cx="31085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94" name="Rectangle 106"/>
            <p:cNvSpPr/>
            <p:nvPr/>
          </p:nvSpPr>
          <p:spPr>
            <a:xfrm>
              <a:off x="3925824" y="1911383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95" name="Rectangle 107"/>
            <p:cNvSpPr/>
            <p:nvPr/>
          </p:nvSpPr>
          <p:spPr>
            <a:xfrm>
              <a:off x="4104132" y="1911383"/>
              <a:ext cx="262932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Поверхностный сон, глубокая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96" name="Rectangle 108"/>
            <p:cNvSpPr/>
            <p:nvPr/>
          </p:nvSpPr>
          <p:spPr>
            <a:xfrm>
              <a:off x="4091940" y="2079404"/>
              <a:ext cx="2830903" cy="17527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медитация, гипнотический транс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97" name="Shape 109"/>
            <p:cNvSpPr/>
            <p:nvPr/>
          </p:nvSpPr>
          <p:spPr>
            <a:xfrm>
              <a:off x="3000756" y="2388108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278003" y="0"/>
                  </a:move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183"/>
                  </a:lnTo>
                  <a:lnTo>
                    <a:pt x="126873" y="317183"/>
                  </a:lnTo>
                  <a:lnTo>
                    <a:pt x="126873" y="380619"/>
                  </a:lnTo>
                  <a:lnTo>
                    <a:pt x="0" y="253746"/>
                  </a:ln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8" name="Shape 110"/>
            <p:cNvSpPr/>
            <p:nvPr/>
          </p:nvSpPr>
          <p:spPr>
            <a:xfrm>
              <a:off x="3000756" y="2388108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0" y="253746"/>
                  </a:move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183"/>
                  </a:lnTo>
                  <a:lnTo>
                    <a:pt x="126873" y="317183"/>
                  </a:lnTo>
                  <a:lnTo>
                    <a:pt x="126873" y="380619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9" name="Rectangle 2677"/>
            <p:cNvSpPr/>
            <p:nvPr/>
          </p:nvSpPr>
          <p:spPr>
            <a:xfrm>
              <a:off x="3461004" y="2567849"/>
              <a:ext cx="1037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0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00" name="Rectangle 2679"/>
            <p:cNvSpPr/>
            <p:nvPr/>
          </p:nvSpPr>
          <p:spPr>
            <a:xfrm>
              <a:off x="3538960" y="2567849"/>
              <a:ext cx="518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,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01" name="Rectangle 2678"/>
            <p:cNvSpPr/>
            <p:nvPr/>
          </p:nvSpPr>
          <p:spPr>
            <a:xfrm>
              <a:off x="3577938" y="2567849"/>
              <a:ext cx="103709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1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02" name="Rectangle 112"/>
            <p:cNvSpPr/>
            <p:nvPr/>
          </p:nvSpPr>
          <p:spPr>
            <a:xfrm>
              <a:off x="3656076" y="2592662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03" name="Rectangle 2681"/>
            <p:cNvSpPr/>
            <p:nvPr/>
          </p:nvSpPr>
          <p:spPr>
            <a:xfrm>
              <a:off x="3733800" y="2592662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4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04" name="Rectangle 2682"/>
            <p:cNvSpPr/>
            <p:nvPr/>
          </p:nvSpPr>
          <p:spPr>
            <a:xfrm>
              <a:off x="3811756" y="2592662"/>
              <a:ext cx="308805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05" name="Rectangle 114"/>
            <p:cNvSpPr/>
            <p:nvPr/>
          </p:nvSpPr>
          <p:spPr>
            <a:xfrm>
              <a:off x="4041648" y="2592662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06" name="Rectangle 115"/>
            <p:cNvSpPr/>
            <p:nvPr/>
          </p:nvSpPr>
          <p:spPr>
            <a:xfrm>
              <a:off x="4219956" y="2592662"/>
              <a:ext cx="115056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Глубокий сон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07" name="Shape 116"/>
            <p:cNvSpPr/>
            <p:nvPr/>
          </p:nvSpPr>
          <p:spPr>
            <a:xfrm>
              <a:off x="3000756" y="0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278003" y="0"/>
                  </a:move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lnTo>
                    <a:pt x="0" y="253746"/>
                  </a:ln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3F3F3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8" name="Shape 117"/>
            <p:cNvSpPr/>
            <p:nvPr/>
          </p:nvSpPr>
          <p:spPr>
            <a:xfrm>
              <a:off x="3000756" y="0"/>
              <a:ext cx="3651504" cy="507492"/>
            </a:xfrm>
            <a:custGeom>
              <a:avLst/>
              <a:gdLst/>
              <a:ahLst/>
              <a:cxnLst/>
              <a:rect l="0" t="0" r="0" b="0"/>
              <a:pathLst>
                <a:path w="3651504" h="507492">
                  <a:moveTo>
                    <a:pt x="0" y="253746"/>
                  </a:moveTo>
                  <a:lnTo>
                    <a:pt x="126873" y="126873"/>
                  </a:lnTo>
                  <a:lnTo>
                    <a:pt x="126873" y="190373"/>
                  </a:lnTo>
                  <a:lnTo>
                    <a:pt x="278003" y="190373"/>
                  </a:lnTo>
                  <a:lnTo>
                    <a:pt x="278003" y="0"/>
                  </a:lnTo>
                  <a:lnTo>
                    <a:pt x="3651504" y="0"/>
                  </a:lnTo>
                  <a:lnTo>
                    <a:pt x="3651504" y="507492"/>
                  </a:lnTo>
                  <a:lnTo>
                    <a:pt x="278003" y="507492"/>
                  </a:lnTo>
                  <a:lnTo>
                    <a:pt x="278003" y="317246"/>
                  </a:lnTo>
                  <a:lnTo>
                    <a:pt x="126873" y="317246"/>
                  </a:lnTo>
                  <a:lnTo>
                    <a:pt x="126873" y="380619"/>
                  </a:lnTo>
                  <a:close/>
                </a:path>
              </a:pathLst>
            </a:custGeom>
            <a:ln w="9525" cap="flat">
              <a:miter lim="101600"/>
            </a:ln>
          </p:spPr>
          <p:style>
            <a:lnRef idx="1">
              <a:srgbClr val="CCCCCC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9" name="Rectangle 118"/>
            <p:cNvSpPr/>
            <p:nvPr/>
          </p:nvSpPr>
          <p:spPr>
            <a:xfrm>
              <a:off x="3461004" y="94981"/>
              <a:ext cx="207083" cy="207921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30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10" name="Rectangle 119"/>
            <p:cNvSpPr/>
            <p:nvPr/>
          </p:nvSpPr>
          <p:spPr>
            <a:xfrm>
              <a:off x="3616452" y="119794"/>
              <a:ext cx="10368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–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11" name="Rectangle 2657"/>
            <p:cNvSpPr/>
            <p:nvPr/>
          </p:nvSpPr>
          <p:spPr>
            <a:xfrm>
              <a:off x="3849667" y="119794"/>
              <a:ext cx="311230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Гц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12" name="Rectangle 2656"/>
            <p:cNvSpPr/>
            <p:nvPr/>
          </p:nvSpPr>
          <p:spPr>
            <a:xfrm>
              <a:off x="3694176" y="119794"/>
              <a:ext cx="207362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60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13" name="Rectangle 121"/>
            <p:cNvSpPr/>
            <p:nvPr/>
          </p:nvSpPr>
          <p:spPr>
            <a:xfrm>
              <a:off x="4081272" y="119794"/>
              <a:ext cx="186477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—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14" name="Rectangle 122"/>
            <p:cNvSpPr/>
            <p:nvPr/>
          </p:nvSpPr>
          <p:spPr>
            <a:xfrm>
              <a:off x="4259580" y="119794"/>
              <a:ext cx="2792301" cy="1752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Активное обучение, творческая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15" name="Rectangle 123"/>
            <p:cNvSpPr/>
            <p:nvPr/>
          </p:nvSpPr>
          <p:spPr>
            <a:xfrm>
              <a:off x="4271772" y="287212"/>
              <a:ext cx="1192121" cy="17565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деятельность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122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2240"/>
            <a:ext cx="8596668" cy="1788160"/>
          </a:xfrm>
        </p:spPr>
        <p:txBody>
          <a:bodyPr/>
          <a:lstStyle/>
          <a:p>
            <a:pPr algn="ctr"/>
            <a:r>
              <a:rPr lang="ru-RU" dirty="0" smtClean="0"/>
              <a:t>   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Цифровые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лаборатории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Releon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   по биологии и физиологии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4136" y="3718560"/>
            <a:ext cx="3340153" cy="2505114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3589019" y="1303298"/>
            <a:ext cx="6407035" cy="4785082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Преимущества:</a:t>
            </a:r>
          </a:p>
          <a:p>
            <a:endParaRPr lang="ru-RU" dirty="0"/>
          </a:p>
          <a:p>
            <a:r>
              <a:rPr lang="ru-RU" dirty="0"/>
              <a:t>у</a:t>
            </a:r>
            <a:r>
              <a:rPr lang="ru-RU" dirty="0" smtClean="0"/>
              <a:t>ниверсальность </a:t>
            </a:r>
            <a:r>
              <a:rPr lang="ru-RU" dirty="0"/>
              <a:t>- подключив одно </a:t>
            </a:r>
            <a:r>
              <a:rPr lang="ru-RU" dirty="0" smtClean="0"/>
              <a:t>устройство, </a:t>
            </a:r>
            <a:r>
              <a:rPr lang="ru-RU" dirty="0"/>
              <a:t>можно получать множество </a:t>
            </a:r>
            <a:r>
              <a:rPr lang="ru-RU" dirty="0" smtClean="0"/>
              <a:t>показаний;</a:t>
            </a:r>
            <a:endParaRPr lang="ru-RU" dirty="0"/>
          </a:p>
          <a:p>
            <a:r>
              <a:rPr lang="ru-RU" dirty="0"/>
              <a:t>м</a:t>
            </a:r>
            <a:r>
              <a:rPr lang="ru-RU" dirty="0" smtClean="0"/>
              <a:t>обильность </a:t>
            </a:r>
            <a:r>
              <a:rPr lang="ru-RU" dirty="0"/>
              <a:t>- позволяет легко проводить опыты как в классе, так и за его </a:t>
            </a:r>
            <a:r>
              <a:rPr lang="ru-RU" dirty="0" smtClean="0"/>
              <a:t>пределами;</a:t>
            </a:r>
            <a:endParaRPr lang="ru-RU" dirty="0"/>
          </a:p>
          <a:p>
            <a:r>
              <a:rPr lang="ru-RU" dirty="0"/>
              <a:t>г</a:t>
            </a:r>
            <a:r>
              <a:rPr lang="ru-RU" dirty="0" smtClean="0"/>
              <a:t>ибкость </a:t>
            </a:r>
            <a:r>
              <a:rPr lang="ru-RU" dirty="0"/>
              <a:t>- доступно подключение и одновременная работа сразу нескольких </a:t>
            </a:r>
            <a:r>
              <a:rPr lang="ru-RU" dirty="0" err="1" smtClean="0"/>
              <a:t>мультидатчиков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у</a:t>
            </a:r>
            <a:r>
              <a:rPr lang="ru-RU" dirty="0" smtClean="0"/>
              <a:t>добство </a:t>
            </a:r>
            <a:r>
              <a:rPr lang="ru-RU" dirty="0"/>
              <a:t>- один прибор заменяет целый набор датчиков, что экономит место, время и </a:t>
            </a:r>
            <a:r>
              <a:rPr lang="ru-RU" dirty="0" smtClean="0"/>
              <a:t>средства.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136" y="1204238"/>
            <a:ext cx="3189574" cy="2415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78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1368" y="609600"/>
            <a:ext cx="6176496" cy="13208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Демонстрационная работа «Процесс транспирации у                 растений» 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5407" y="404212"/>
            <a:ext cx="3638347" cy="2718815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Закрытый цветок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706" y="2243888"/>
            <a:ext cx="5823457" cy="429083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407" y="3353610"/>
            <a:ext cx="3638347" cy="318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98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5728"/>
            <a:ext cx="9274004" cy="68241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        График изменения  относительной влажности воздуха  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3"/>
            <a:r>
              <a:rPr lang="ru-RU" dirty="0" smtClean="0"/>
              <a:t>Фото диаграммы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602673"/>
            <a:ext cx="10505209" cy="6255327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96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Цифровые лаборатории  на уроках биологии: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84565"/>
            <a:ext cx="8596668" cy="4856798"/>
          </a:xfrm>
        </p:spPr>
        <p:txBody>
          <a:bodyPr>
            <a:normAutofit/>
          </a:bodyPr>
          <a:lstStyle/>
          <a:p>
            <a:r>
              <a:rPr lang="ru-RU" dirty="0" smtClean="0"/>
              <a:t>получают  данные, недоступные </a:t>
            </a:r>
            <a:r>
              <a:rPr lang="ru-RU" dirty="0"/>
              <a:t>в традиционных учебных </a:t>
            </a:r>
            <a:r>
              <a:rPr lang="ru-RU" dirty="0" smtClean="0"/>
              <a:t>экспериментах;</a:t>
            </a:r>
            <a:endParaRPr lang="ru-RU" dirty="0"/>
          </a:p>
          <a:p>
            <a:r>
              <a:rPr lang="ru-RU" dirty="0" smtClean="0"/>
              <a:t> производят </a:t>
            </a:r>
            <a:r>
              <a:rPr lang="ru-RU" dirty="0"/>
              <a:t>удобную обработку результатов </a:t>
            </a:r>
            <a:r>
              <a:rPr lang="ru-RU" dirty="0" smtClean="0"/>
              <a:t>эксперимента;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осуществляют автоматизированный сбор </a:t>
            </a:r>
            <a:r>
              <a:rPr lang="ru-RU" dirty="0"/>
              <a:t>и </a:t>
            </a:r>
            <a:r>
              <a:rPr lang="ru-RU" dirty="0" smtClean="0"/>
              <a:t>обработку данных;</a:t>
            </a:r>
          </a:p>
          <a:p>
            <a:r>
              <a:rPr lang="ru-RU" dirty="0" smtClean="0"/>
              <a:t> экономят </a:t>
            </a:r>
            <a:r>
              <a:rPr lang="ru-RU" dirty="0"/>
              <a:t>время и силы учащихся и </a:t>
            </a:r>
            <a:r>
              <a:rPr lang="ru-RU" dirty="0" smtClean="0"/>
              <a:t>позволяют </a:t>
            </a:r>
            <a:r>
              <a:rPr lang="ru-RU" dirty="0"/>
              <a:t>сосредоточить внимание на сути </a:t>
            </a:r>
            <a:r>
              <a:rPr lang="ru-RU" dirty="0" smtClean="0"/>
              <a:t>исследования;</a:t>
            </a:r>
          </a:p>
          <a:p>
            <a:r>
              <a:rPr lang="ru-RU" dirty="0" smtClean="0"/>
              <a:t>повышают  уровень </a:t>
            </a:r>
            <a:r>
              <a:rPr lang="ru-RU" dirty="0"/>
              <a:t>знаний по </a:t>
            </a:r>
            <a:r>
              <a:rPr lang="ru-RU" dirty="0" smtClean="0"/>
              <a:t> </a:t>
            </a:r>
            <a:r>
              <a:rPr lang="ru-RU" dirty="0"/>
              <a:t>биологии за счет активной деятельности учащихся в ходе экспериментальной </a:t>
            </a:r>
            <a:r>
              <a:rPr lang="ru-RU" dirty="0" smtClean="0"/>
              <a:t> и исследовательской работы;</a:t>
            </a:r>
            <a:endParaRPr lang="ru-RU" dirty="0"/>
          </a:p>
          <a:p>
            <a:r>
              <a:rPr lang="ru-RU" dirty="0" smtClean="0"/>
              <a:t>раскрывают творческий потенциал </a:t>
            </a:r>
            <a:r>
              <a:rPr lang="ru-RU" dirty="0"/>
              <a:t>учащихся.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56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049" y="852444"/>
            <a:ext cx="6125214" cy="39617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8064"/>
            <a:ext cx="8596668" cy="190233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Исследование свойств минеральной воды</a:t>
            </a:r>
            <a:endParaRPr lang="ru-RU" sz="32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02608" y="3792682"/>
            <a:ext cx="4312227" cy="306531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1150" y="852444"/>
            <a:ext cx="3051466" cy="264524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28264" y="3792682"/>
            <a:ext cx="4055918" cy="306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281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3127"/>
            <a:ext cx="8596668" cy="184727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                 </a:t>
            </a:r>
            <a:r>
              <a:rPr lang="ru-RU" sz="2800" b="1" dirty="0" smtClean="0"/>
              <a:t>Кислотность напитков</a:t>
            </a:r>
            <a:endParaRPr lang="ru-RU" sz="28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9619" y="794879"/>
            <a:ext cx="4377307" cy="35207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02" y="794879"/>
            <a:ext cx="4676021" cy="352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4777" y="4092231"/>
            <a:ext cx="4672025" cy="2871465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955" y="4092230"/>
            <a:ext cx="4255800" cy="287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9789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Индивидуальные проекты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45673"/>
            <a:ext cx="8596668" cy="4295689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Физико-химический анализ воды Центрального пруда в посёлке Ленинский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химического состава чая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Энергосберегающие лампы: за и против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Умный светильник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Майонез: вред или польза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освещённости на рост и развитие растений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различных систем организма  человека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экологических факторов на рост растения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855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27991"/>
            <a:ext cx="8596668" cy="748315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       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Работа с цифровой камерой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5745" y="1123133"/>
            <a:ext cx="3703341" cy="332187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8214" y="3821922"/>
            <a:ext cx="4122287" cy="30360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5843" y="3360804"/>
            <a:ext cx="3704492" cy="3559903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88383" y="1182757"/>
            <a:ext cx="4185618" cy="155448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5"/>
          <a:stretch>
            <a:fillRect/>
          </a:stretch>
        </p:blipFill>
        <p:spPr>
          <a:xfrm>
            <a:off x="6068637" y="1076306"/>
            <a:ext cx="3912419" cy="356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2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-80387"/>
            <a:ext cx="8596668" cy="2010787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Урок биологии в 5 классе «Значение бактерий в природе и жизни человека»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0174" y="925006"/>
            <a:ext cx="9039497" cy="574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37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74691"/>
            <a:ext cx="8596668" cy="50666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Возможности применения цифровых микроскопов в образовательном 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</a:rPr>
              <a:t>процессе</a:t>
            </a:r>
            <a:r>
              <a:rPr lang="ru-RU" sz="22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ru-RU" dirty="0"/>
              <a:t>превращать самые обычные окружающие тела в объекты исследования;</a:t>
            </a:r>
          </a:p>
          <a:p>
            <a:r>
              <a:rPr lang="ru-RU" dirty="0"/>
              <a:t>фотографировать самые разные объекты при увеличениях в 10, 60 или 200 </a:t>
            </a:r>
            <a:r>
              <a:rPr lang="ru-RU" dirty="0" smtClean="0"/>
              <a:t>раз;</a:t>
            </a:r>
            <a:endParaRPr lang="ru-RU" dirty="0"/>
          </a:p>
          <a:p>
            <a:r>
              <a:rPr lang="ru-RU" dirty="0"/>
              <a:t>снимать видеофильмы о жизни мелких существ </a:t>
            </a:r>
            <a:r>
              <a:rPr lang="ru-RU" dirty="0" smtClean="0"/>
              <a:t> с </a:t>
            </a:r>
            <a:r>
              <a:rPr lang="ru-RU" dirty="0"/>
              <a:t>частотой от 5 кадров в секунду до 1 кадра раз в 2 часа;</a:t>
            </a:r>
          </a:p>
          <a:p>
            <a:r>
              <a:rPr lang="ru-RU" dirty="0"/>
              <a:t>формировать необычные изображения различных объектов на экране компьютера;</a:t>
            </a:r>
          </a:p>
          <a:p>
            <a:r>
              <a:rPr lang="ru-RU" dirty="0"/>
              <a:t>создавать презентации со специальными эффектами и музыкальным сопровождением;</a:t>
            </a:r>
          </a:p>
          <a:p>
            <a:r>
              <a:rPr lang="ru-RU" dirty="0"/>
              <a:t>просматривать изображение на экране монитора;</a:t>
            </a:r>
          </a:p>
          <a:p>
            <a:r>
              <a:rPr lang="ru-RU" dirty="0"/>
              <a:t>составлять коллекции различных изображений и видеосюжетов;</a:t>
            </a:r>
          </a:p>
          <a:p>
            <a:r>
              <a:rPr lang="ru-RU" dirty="0"/>
              <a:t>добавлять по желанию фиксированную дату съёмки и текстовый комментарий к микрофотографиям.</a:t>
            </a:r>
          </a:p>
        </p:txBody>
      </p:sp>
    </p:spTree>
    <p:extLst>
      <p:ext uri="{BB962C8B-B14F-4D97-AF65-F5344CB8AC3E}">
        <p14:creationId xmlns:p14="http://schemas.microsoft.com/office/powerpoint/2010/main" val="217658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16256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Цифровая лаборатория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</a:rPr>
              <a:t>Bitronicslab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учебная лаборатория по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</a:rPr>
              <a:t>нейротехнологиям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31224" y="1375954"/>
            <a:ext cx="4880964" cy="5033555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58297" y="1584961"/>
            <a:ext cx="4334640" cy="499872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Регистрирует, обрабатывает, анализирует </a:t>
            </a:r>
            <a:r>
              <a:rPr lang="ru-RU" b="1" dirty="0" err="1" smtClean="0"/>
              <a:t>биосигналы</a:t>
            </a:r>
            <a:r>
              <a:rPr lang="ru-RU" b="1" dirty="0" smtClean="0"/>
              <a:t> человека:</a:t>
            </a:r>
          </a:p>
          <a:p>
            <a:r>
              <a:rPr lang="ru-RU" b="1" dirty="0"/>
              <a:t>м</a:t>
            </a:r>
            <a:r>
              <a:rPr lang="ru-RU" b="1" dirty="0" smtClean="0"/>
              <a:t>ышечную активность</a:t>
            </a:r>
          </a:p>
          <a:p>
            <a:r>
              <a:rPr lang="ru-RU" b="1" dirty="0"/>
              <a:t>п</a:t>
            </a:r>
            <a:r>
              <a:rPr lang="ru-RU" b="1" dirty="0" smtClean="0"/>
              <a:t>ульс</a:t>
            </a:r>
          </a:p>
          <a:p>
            <a:r>
              <a:rPr lang="ru-RU" b="1" dirty="0"/>
              <a:t>э</a:t>
            </a:r>
            <a:r>
              <a:rPr lang="ru-RU" b="1" dirty="0" smtClean="0"/>
              <a:t>лектрокардиограмму</a:t>
            </a:r>
          </a:p>
          <a:p>
            <a:r>
              <a:rPr lang="ru-RU" b="1" dirty="0" smtClean="0"/>
              <a:t>электроэнцефалограмму</a:t>
            </a:r>
          </a:p>
          <a:p>
            <a:r>
              <a:rPr lang="ru-RU" b="1" dirty="0"/>
              <a:t>м</a:t>
            </a:r>
            <a:r>
              <a:rPr lang="ru-RU" b="1" dirty="0" smtClean="0"/>
              <a:t>еханические колебания грудной клетки</a:t>
            </a:r>
          </a:p>
          <a:p>
            <a:r>
              <a:rPr lang="ru-RU" b="1" dirty="0" smtClean="0"/>
              <a:t>сопротивление кожи</a:t>
            </a:r>
          </a:p>
          <a:p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5161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1257"/>
            <a:ext cx="8596668" cy="1219201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Демонстрационная работа «Сокращения сердца </a:t>
            </a:r>
            <a:r>
              <a:rPr lang="ru-RU" sz="2800" smtClean="0">
                <a:solidFill>
                  <a:schemeClr val="accent2">
                    <a:lumMod val="75000"/>
                  </a:schemeClr>
                </a:solidFill>
              </a:rPr>
              <a:t>и 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отражение в ЭКГ»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08164" y="1280160"/>
            <a:ext cx="4425093" cy="5397592"/>
          </a:xfrm>
          <a:prstGeom prst="rect">
            <a:avLst/>
          </a:prstGeo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72096" y="1280160"/>
            <a:ext cx="5262559" cy="5397592"/>
          </a:xfrm>
          <a:prstGeom prst="rect">
            <a:avLst/>
          </a:prstGeom>
        </p:spPr>
      </p:pic>
      <p:pic>
        <p:nvPicPr>
          <p:cNvPr id="7" name="Объект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564" y="1432560"/>
            <a:ext cx="4425093" cy="5397592"/>
          </a:xfrm>
          <a:prstGeom prst="rect">
            <a:avLst/>
          </a:prstGeom>
        </p:spPr>
      </p:pic>
      <p:pic>
        <p:nvPicPr>
          <p:cNvPr id="8" name="Объект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575" y="1460408"/>
            <a:ext cx="4425093" cy="5397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4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78823" y="274319"/>
            <a:ext cx="5434148" cy="5164184"/>
          </a:xfrm>
          <a:prstGeom prst="rect">
            <a:avLst/>
          </a:prstGeo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11482" y="1503679"/>
            <a:ext cx="5534932" cy="507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37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886" y="326571"/>
            <a:ext cx="10572206" cy="653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40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91" y="2375988"/>
            <a:ext cx="4545875" cy="569540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1874" y="2706690"/>
            <a:ext cx="5456255" cy="383344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11634" y="1547446"/>
            <a:ext cx="4362368" cy="261525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30628" y="89262"/>
            <a:ext cx="11765280" cy="252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16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2634</TotalTime>
  <Words>558</Words>
  <Application>Microsoft Office PowerPoint</Application>
  <PresentationFormat>Широкоэкранный</PresentationFormat>
  <Paragraphs>188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 3</vt:lpstr>
      <vt:lpstr>Аспект</vt:lpstr>
      <vt:lpstr>ГБОУ СОШ пос. Ленинский </vt:lpstr>
      <vt:lpstr>        Работа с цифровой камерой</vt:lpstr>
      <vt:lpstr>Урок биологии в 5 классе «Значение бактерий в природе и жизни человека»</vt:lpstr>
      <vt:lpstr>Презентация PowerPoint</vt:lpstr>
      <vt:lpstr>Цифровая лаборатория Bitronicslab-учебная лаборатория по нейротехнологиям</vt:lpstr>
      <vt:lpstr>Демонстрационная работа «Сокращения сердца и  отражение в ЭКГ»</vt:lpstr>
      <vt:lpstr>Презентация PowerPoint</vt:lpstr>
      <vt:lpstr>Презентация PowerPoint</vt:lpstr>
      <vt:lpstr>Презентация PowerPoint</vt:lpstr>
      <vt:lpstr>Демонстрационная  работа  «Активность мышц  и электромиография»</vt:lpstr>
      <vt:lpstr> Демонстрационная           работа     «Ритмы мозга и  спектральный анализ ЭЭГ» </vt:lpstr>
      <vt:lpstr>    Цифровые лаборатории Releon     по биологии и физиологии</vt:lpstr>
      <vt:lpstr>Демонстрационная работа «Процесс транспирации у                 растений» </vt:lpstr>
      <vt:lpstr>        График изменения  относительной влажности воздуха  </vt:lpstr>
      <vt:lpstr>Цифровые лаборатории  на уроках биологии:</vt:lpstr>
      <vt:lpstr>Исследование свойств минеральной воды</vt:lpstr>
      <vt:lpstr>                  Кислотность напитков</vt:lpstr>
      <vt:lpstr>Индивидуальные проекты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Яннаева Лф</dc:creator>
  <cp:lastModifiedBy>Яннаева Лф</cp:lastModifiedBy>
  <cp:revision>63</cp:revision>
  <dcterms:created xsi:type="dcterms:W3CDTF">2022-03-19T18:55:33Z</dcterms:created>
  <dcterms:modified xsi:type="dcterms:W3CDTF">2022-12-28T05:18:16Z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692593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